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24" r:id="rId4"/>
  </p:sldMasterIdLst>
  <p:notesMasterIdLst>
    <p:notesMasterId r:id="rId56"/>
  </p:notesMasterIdLst>
  <p:handoutMasterIdLst>
    <p:handoutMasterId r:id="rId57"/>
  </p:handoutMasterIdLst>
  <p:sldIdLst>
    <p:sldId id="429" r:id="rId5"/>
    <p:sldId id="2147470449" r:id="rId6"/>
    <p:sldId id="2147470450" r:id="rId7"/>
    <p:sldId id="2147470452" r:id="rId8"/>
    <p:sldId id="2147470373" r:id="rId9"/>
    <p:sldId id="2147470455" r:id="rId10"/>
    <p:sldId id="2147470464" r:id="rId11"/>
    <p:sldId id="2147470456" r:id="rId12"/>
    <p:sldId id="2147470458" r:id="rId13"/>
    <p:sldId id="2147470457" r:id="rId14"/>
    <p:sldId id="2147470497" r:id="rId15"/>
    <p:sldId id="2147470507" r:id="rId16"/>
    <p:sldId id="2147470508" r:id="rId17"/>
    <p:sldId id="2147470504" r:id="rId18"/>
    <p:sldId id="2147470416" r:id="rId19"/>
    <p:sldId id="2147470459" r:id="rId20"/>
    <p:sldId id="2147470462" r:id="rId21"/>
    <p:sldId id="2147470503" r:id="rId22"/>
    <p:sldId id="2147470461" r:id="rId23"/>
    <p:sldId id="2147470463" r:id="rId24"/>
    <p:sldId id="2147470480" r:id="rId25"/>
    <p:sldId id="2147470511" r:id="rId26"/>
    <p:sldId id="2147470427" r:id="rId27"/>
    <p:sldId id="2147470512" r:id="rId28"/>
    <p:sldId id="2147470515" r:id="rId29"/>
    <p:sldId id="2147470513" r:id="rId30"/>
    <p:sldId id="2147470496" r:id="rId31"/>
    <p:sldId id="2147470509" r:id="rId32"/>
    <p:sldId id="2147470465" r:id="rId33"/>
    <p:sldId id="2147470501" r:id="rId34"/>
    <p:sldId id="2147470428" r:id="rId35"/>
    <p:sldId id="2147470443" r:id="rId36"/>
    <p:sldId id="2147470481" r:id="rId37"/>
    <p:sldId id="2147470482" r:id="rId38"/>
    <p:sldId id="2147470483" r:id="rId39"/>
    <p:sldId id="2147470484" r:id="rId40"/>
    <p:sldId id="2147470498" r:id="rId41"/>
    <p:sldId id="2147470485" r:id="rId42"/>
    <p:sldId id="2147470486" r:id="rId43"/>
    <p:sldId id="2147470384" r:id="rId44"/>
    <p:sldId id="2147470488" r:id="rId45"/>
    <p:sldId id="2147470489" r:id="rId46"/>
    <p:sldId id="2147470490" r:id="rId47"/>
    <p:sldId id="2147470491" r:id="rId48"/>
    <p:sldId id="2147470492" r:id="rId49"/>
    <p:sldId id="2147470493" r:id="rId50"/>
    <p:sldId id="2147470460" r:id="rId51"/>
    <p:sldId id="2147470447" r:id="rId52"/>
    <p:sldId id="2147470499" r:id="rId53"/>
    <p:sldId id="2147470405" r:id="rId54"/>
    <p:sldId id="2147470494" r:id="rId55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slides" id="{FE79D234-09B0-7A4C-9C40-866AE14B99F0}">
          <p14:sldIdLst>
            <p14:sldId id="429"/>
            <p14:sldId id="2147470449"/>
            <p14:sldId id="2147470450"/>
            <p14:sldId id="2147470452"/>
            <p14:sldId id="2147470373"/>
            <p14:sldId id="2147470455"/>
            <p14:sldId id="2147470464"/>
            <p14:sldId id="2147470456"/>
            <p14:sldId id="2147470458"/>
            <p14:sldId id="2147470457"/>
            <p14:sldId id="2147470497"/>
            <p14:sldId id="2147470507"/>
            <p14:sldId id="2147470508"/>
            <p14:sldId id="2147470504"/>
            <p14:sldId id="2147470416"/>
            <p14:sldId id="2147470459"/>
            <p14:sldId id="2147470462"/>
            <p14:sldId id="2147470503"/>
            <p14:sldId id="2147470461"/>
            <p14:sldId id="2147470463"/>
            <p14:sldId id="2147470480"/>
            <p14:sldId id="2147470511"/>
            <p14:sldId id="2147470427"/>
            <p14:sldId id="2147470512"/>
            <p14:sldId id="2147470515"/>
            <p14:sldId id="2147470513"/>
            <p14:sldId id="2147470496"/>
            <p14:sldId id="2147470509"/>
            <p14:sldId id="2147470465"/>
            <p14:sldId id="2147470501"/>
            <p14:sldId id="2147470428"/>
            <p14:sldId id="2147470443"/>
            <p14:sldId id="2147470481"/>
            <p14:sldId id="2147470482"/>
            <p14:sldId id="2147470483"/>
            <p14:sldId id="2147470484"/>
            <p14:sldId id="2147470498"/>
            <p14:sldId id="2147470485"/>
            <p14:sldId id="2147470486"/>
            <p14:sldId id="2147470384"/>
            <p14:sldId id="2147470488"/>
            <p14:sldId id="2147470489"/>
            <p14:sldId id="2147470490"/>
            <p14:sldId id="2147470491"/>
            <p14:sldId id="2147470492"/>
            <p14:sldId id="2147470493"/>
            <p14:sldId id="2147470460"/>
            <p14:sldId id="2147470447"/>
            <p14:sldId id="2147470499"/>
            <p14:sldId id="2147470405"/>
            <p14:sldId id="21474704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936" userDrawn="1">
          <p15:clr>
            <a:srgbClr val="A4A3A4"/>
          </p15:clr>
        </p15:guide>
        <p15:guide id="4" pos="10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5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CE"/>
    <a:srgbClr val="2C3C52"/>
    <a:srgbClr val="FFFFFF"/>
    <a:srgbClr val="061727"/>
    <a:srgbClr val="BAE6FF"/>
    <a:srgbClr val="FDDC69"/>
    <a:srgbClr val="42BE65"/>
    <a:srgbClr val="E5E0DF"/>
    <a:srgbClr val="FF8289"/>
    <a:srgbClr val="004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634" y="1098"/>
      </p:cViewPr>
      <p:guideLst>
        <p:guide orient="horz" pos="1620"/>
        <p:guide pos="2880"/>
        <p:guide pos="936"/>
        <p:guide pos="10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0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IBM Consulting / Month XX, 2021 / © 2021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IBM Consulting / Month XX, 2021 / © 2021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attribution: </a:t>
            </a:r>
            <a:r>
              <a:rPr lang="en-US" err="1"/>
              <a:t>Rawpixel.com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Consulting / Month XX, 2021 / © 2021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03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Software doesn’t run on your computer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Consulting / Month XX, 2021 / © 2021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5659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Consulting / Month XX, 2021 / © 2021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731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Consulting / Month XX, 2021 / © 2021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99584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attribution: </a:t>
            </a:r>
            <a:r>
              <a:rPr lang="en-US" err="1"/>
              <a:t>Rawpixel.com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Consulting / Month XX, 2021 / © 2021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9545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ith_image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7036" y="192024"/>
            <a:ext cx="4069858" cy="355701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Master presentation template on Teal 80 background, three line maximum</a:t>
            </a:r>
            <a:br>
              <a:rPr lang="en-US">
                <a:solidFill>
                  <a:schemeClr val="accent2"/>
                </a:solidFill>
              </a:rPr>
            </a:br>
            <a:r>
              <a:rPr lang="en-US" sz="1600">
                <a:solidFill>
                  <a:schemeClr val="accent2"/>
                </a:solidFill>
              </a:rPr>
              <a:t>—</a:t>
            </a:r>
            <a:br>
              <a:rPr lang="en-US" sz="1600">
                <a:solidFill>
                  <a:schemeClr val="accent2"/>
                </a:solidFill>
              </a:rPr>
            </a:br>
            <a:r>
              <a:rPr lang="en-US" sz="1600">
                <a:solidFill>
                  <a:schemeClr val="accent2"/>
                </a:solidFill>
              </a:rPr>
              <a:t>First </a:t>
            </a:r>
            <a:r>
              <a:rPr lang="en-US" sz="1600" err="1">
                <a:solidFill>
                  <a:schemeClr val="accent2"/>
                </a:solidFill>
              </a:rPr>
              <a:t>Lastname</a:t>
            </a:r>
            <a:br>
              <a:rPr lang="en-US" sz="1600">
                <a:solidFill>
                  <a:schemeClr val="accent2"/>
                </a:solidFill>
              </a:rPr>
            </a:br>
            <a:r>
              <a:rPr lang="en-US" sz="1600">
                <a:solidFill>
                  <a:schemeClr val="accent2"/>
                </a:solidFill>
              </a:rPr>
              <a:t>Job Title</a:t>
            </a:r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88CEF0-EF57-1548-8AFC-CF01B150CD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,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2234" y="192024"/>
            <a:ext cx="4142232" cy="8046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9616" y="1251822"/>
            <a:ext cx="1837944" cy="3252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footer,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39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no footer,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split color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192024"/>
            <a:ext cx="4142164" cy="4294632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8180" y="192024"/>
            <a:ext cx="4123944" cy="429463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Tx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91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elem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804672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6180" y="1243584"/>
            <a:ext cx="1837944" cy="325221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(1 column), 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7036" y="1224390"/>
            <a:ext cx="4114735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8180" y="1251822"/>
            <a:ext cx="4114735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26180" y="1251822"/>
            <a:ext cx="4114735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8181" y="1251822"/>
            <a:ext cx="4114735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, half-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80467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26180" y="1251822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EC51D40-15A2-0F4D-A113-B29B2642DEB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81561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804672"/>
          </a:xfrm>
        </p:spPr>
        <p:txBody>
          <a:bodyPr/>
          <a:lstStyle>
            <a:lvl1pPr>
              <a:defRPr>
                <a:solidFill>
                  <a:srgbClr val="BAE6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6180" y="1243584"/>
            <a:ext cx="183122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12180" y="1261208"/>
            <a:ext cx="1831220" cy="3234591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6FFBE51-162C-CF43-AEFD-03C55AEADF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429463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192024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192024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ith_im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B7E7827-A567-D64C-A0FF-05D73F8BE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312" y="192024"/>
            <a:ext cx="4142232" cy="429463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0CA509B-53CC-6D49-91F6-6F092F7F76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35368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8001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51822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51822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77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footer, blue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29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201168" tIns="164592" rIns="228600" bIns="228600"/>
          <a:lstStyle>
            <a:lvl1pPr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043CE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61727"/>
          </a:solidFill>
          <a:ln>
            <a:noFill/>
          </a:ln>
        </p:spPr>
        <p:txBody>
          <a:bodyPr lIns="228600" tIns="201168" rIns="228600" bIns="228600"/>
          <a:lstStyle>
            <a:lvl1pPr>
              <a:defRPr>
                <a:solidFill>
                  <a:srgbClr val="BAE6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lIns="228600" tIns="201168" rIns="228600" bIns="22860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E0E0E0"/>
          </a:solidFill>
          <a:ln>
            <a:noFill/>
          </a:ln>
        </p:spPr>
        <p:txBody>
          <a:bodyPr lIns="228600" tIns="201168" rIns="228600" bIns="22860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4 eleme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9001"/>
            <a:ext cx="2286000" cy="1714499"/>
          </a:xfrm>
          <a:solidFill>
            <a:srgbClr val="0043CE"/>
          </a:solidFill>
        </p:spPr>
        <p:txBody>
          <a:bodyPr lIns="91440" tIns="91440" rIns="228600" bIns="228600"/>
          <a:lstStyle>
            <a:lvl1pPr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3429001"/>
            <a:ext cx="2286000" cy="1714499"/>
          </a:xfrm>
          <a:solidFill>
            <a:srgbClr val="061727"/>
          </a:solidFill>
          <a:ln>
            <a:noFill/>
          </a:ln>
        </p:spPr>
        <p:txBody>
          <a:bodyPr lIns="91440" tIns="91440" rIns="228600" bIns="228600"/>
          <a:lstStyle>
            <a:lvl1pPr>
              <a:defRPr sz="900" b="1">
                <a:solidFill>
                  <a:srgbClr val="BAE6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3429000"/>
            <a:ext cx="2286000" cy="1714500"/>
          </a:xfrm>
          <a:solidFill>
            <a:srgbClr val="E0E0E0"/>
          </a:solidFill>
          <a:ln>
            <a:noFill/>
          </a:ln>
        </p:spPr>
        <p:txBody>
          <a:bodyPr lIns="91440" tIns="91440" rIns="228600" bIns="228600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3429000"/>
            <a:ext cx="2286000" cy="1714500"/>
          </a:xfr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lIns="91440" tIns="91440" rIns="228600" bIns="228600"/>
          <a:lstStyle>
            <a:lvl1pPr>
              <a:defRPr sz="9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731952B-8F32-F049-B4C6-97018765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62" y="128008"/>
            <a:ext cx="7315200" cy="318977"/>
          </a:xfrm>
          <a:noFill/>
        </p:spPr>
        <p:txBody>
          <a:bodyPr lIns="109728" tIns="91440" rIns="228600" bIns="228600"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27462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3 eleme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8999"/>
            <a:ext cx="3044556" cy="1714500"/>
          </a:xfrm>
          <a:solidFill>
            <a:srgbClr val="0043CE"/>
          </a:solidFill>
        </p:spPr>
        <p:txBody>
          <a:bodyPr lIns="91440" tIns="91440" rIns="228600" bIns="228600"/>
          <a:lstStyle>
            <a:lvl1pPr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6293" y="3429000"/>
            <a:ext cx="3051413" cy="1714500"/>
          </a:xfrm>
          <a:solidFill>
            <a:srgbClr val="061727"/>
          </a:solidFill>
          <a:ln>
            <a:noFill/>
          </a:ln>
        </p:spPr>
        <p:txBody>
          <a:bodyPr lIns="91440" tIns="91440" rIns="228600" bIns="228600"/>
          <a:lstStyle>
            <a:lvl1pPr>
              <a:defRPr sz="900" b="1">
                <a:solidFill>
                  <a:srgbClr val="BAE6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9444" y="3428999"/>
            <a:ext cx="3044556" cy="1714501"/>
          </a:xfrm>
          <a:solidFill>
            <a:srgbClr val="E0E0E0"/>
          </a:solidFill>
          <a:ln>
            <a:noFill/>
          </a:ln>
        </p:spPr>
        <p:txBody>
          <a:bodyPr lIns="91440" tIns="91440" rIns="228600" bIns="228600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A27158E1-B169-2046-8B36-4452F6DB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62" y="128008"/>
            <a:ext cx="7315200" cy="318977"/>
          </a:xfrm>
          <a:noFill/>
        </p:spPr>
        <p:txBody>
          <a:bodyPr lIns="109728" tIns="91440" rIns="228600" bIns="228600"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37555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2"/>
          </a:solidFill>
        </p:spPr>
        <p:txBody>
          <a:bodyPr lIns="228600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bg1">
              <a:lumMod val="40000"/>
              <a:lumOff val="60000"/>
            </a:schemeClr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buClrTx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buClrTx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buClrTx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E0E0E0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buClrTx/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buClrTx/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buClrTx/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8046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27694" y="1251822"/>
            <a:ext cx="4123944" cy="3252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E0E0E0"/>
          </a:solidFill>
          <a:ln>
            <a:noFill/>
          </a:ln>
        </p:spPr>
        <p:txBody>
          <a:bodyPr lIns="228600" tIns="201168" rIns="228600" bIns="22860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043CE"/>
          </a:solidFill>
          <a:ln>
            <a:noFill/>
          </a:ln>
        </p:spPr>
        <p:txBody>
          <a:bodyPr lIns="228600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bg2"/>
          </a:solidFill>
          <a:ln>
            <a:noFill/>
          </a:ln>
        </p:spPr>
        <p:txBody>
          <a:bodyPr lIns="228600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E0E0E0"/>
          </a:solidFill>
          <a:ln>
            <a:noFill/>
          </a:ln>
        </p:spPr>
        <p:txBody>
          <a:bodyPr lIns="228600" tIns="201168" rIns="228600" bIns="22860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727"/>
          </a:solidFill>
          <a:ln>
            <a:noFill/>
          </a:ln>
        </p:spPr>
        <p:txBody>
          <a:bodyPr lIns="228600" tIns="201168" rIns="228600" bIns="228600"/>
          <a:lstStyle>
            <a:lvl1pPr>
              <a:defRPr>
                <a:solidFill>
                  <a:srgbClr val="BAE6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28600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192024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/4)_table (3/4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27694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5BAE7C8F-87B9-3645-93AA-AC768A0A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429463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sz="1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102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_over image(s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36A40D3-FF27-0B43-B509-9378231291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619632"/>
            <a:ext cx="2792630" cy="2523868"/>
          </a:xfrm>
          <a:solidFill>
            <a:srgbClr val="061727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 sz="1000">
                <a:solidFill>
                  <a:schemeClr val="tx1"/>
                </a:solidFill>
              </a:defRPr>
            </a:lvl2pPr>
            <a:lvl3pPr>
              <a:buClrTx/>
              <a:defRPr sz="1000">
                <a:solidFill>
                  <a:schemeClr val="tx1"/>
                </a:solidFill>
              </a:defRPr>
            </a:lvl3pPr>
            <a:lvl4pPr>
              <a:buClrTx/>
              <a:defRPr sz="1000">
                <a:solidFill>
                  <a:schemeClr val="tx1"/>
                </a:solidFill>
              </a:defRPr>
            </a:lvl4pPr>
            <a:lvl5pPr>
              <a:buClrTx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_image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3C580E1-37E1-9843-BACF-EAD7C46090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295400"/>
            <a:ext cx="9144000" cy="3848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_1">
    <p:bg>
      <p:bgPr>
        <a:solidFill>
          <a:srgbClr val="BAE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6504D1E9-CCDD-F246-9E2A-F84C1C17BF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1709" y="1542551"/>
            <a:ext cx="3420582" cy="2011680"/>
          </a:xfrm>
          <a:prstGeom prst="rect">
            <a:avLst/>
          </a:prstGeom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61727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20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_2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12FF661B-3F39-4748-BA9F-D38D4EEB31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1709" y="1542551"/>
            <a:ext cx="3420583" cy="2011680"/>
          </a:xfrm>
          <a:prstGeom prst="rect">
            <a:avLst/>
          </a:prstGeom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54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_3">
    <p:bg>
      <p:bgPr>
        <a:solidFill>
          <a:srgbClr val="004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1301B63-CD0F-EE44-84D2-E63561B33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096" y="0"/>
            <a:ext cx="0" cy="0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5B37359-A672-2148-8755-F8DCE137F4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1709" y="1542551"/>
            <a:ext cx="3420583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97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7569" y="192024"/>
            <a:ext cx="4133088" cy="80467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3970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0915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870A763C-72D7-E740-888D-D0D659F849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1" y="48006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181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_with_im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B7E7827-A567-D64C-A0FF-05D73F8BE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0312" y="192024"/>
            <a:ext cx="4142232" cy="429463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0CA509B-53CC-6D49-91F6-6F092F7F76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20885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2234" y="192024"/>
            <a:ext cx="4142232" cy="800100"/>
          </a:xfrm>
        </p:spPr>
        <p:txBody>
          <a:bodyPr/>
          <a:lstStyle>
            <a:lvl1pPr>
              <a:defRPr>
                <a:solidFill>
                  <a:srgbClr val="0043C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9616" y="1251822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0043CE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0043CE"/>
                </a:solidFill>
              </a:defRPr>
            </a:lvl2pPr>
            <a:lvl3pPr marL="201615" indent="0">
              <a:buNone/>
              <a:defRPr>
                <a:solidFill>
                  <a:srgbClr val="0043CE"/>
                </a:solidFill>
              </a:defRPr>
            </a:lvl3pPr>
            <a:lvl4pPr marL="434981" indent="0">
              <a:buNone/>
              <a:defRPr>
                <a:solidFill>
                  <a:srgbClr val="0043CE"/>
                </a:solidFill>
              </a:defRPr>
            </a:lvl4pPr>
            <a:lvl5pPr marL="631833" indent="0">
              <a:buNone/>
              <a:defRPr>
                <a:solidFill>
                  <a:srgbClr val="0043C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801616" y="1251822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0043CE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0043CE"/>
                </a:solidFill>
              </a:defRPr>
            </a:lvl2pPr>
            <a:lvl3pPr marL="201615" indent="0">
              <a:buNone/>
              <a:defRPr>
                <a:solidFill>
                  <a:srgbClr val="0043CE"/>
                </a:solidFill>
              </a:defRPr>
            </a:lvl3pPr>
            <a:lvl4pPr marL="434981" indent="0">
              <a:buNone/>
              <a:defRPr>
                <a:solidFill>
                  <a:srgbClr val="0043CE"/>
                </a:solidFill>
              </a:defRPr>
            </a:lvl4pPr>
            <a:lvl5pPr marL="631833" indent="0">
              <a:buNone/>
              <a:defRPr>
                <a:solidFill>
                  <a:srgbClr val="0043C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91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1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429463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CE286825-FCAF-7045-BBEA-1616E1DDF3CB}"/>
              </a:ext>
            </a:extLst>
          </p:cNvPr>
          <p:cNvSpPr txBox="1">
            <a:spLocks/>
          </p:cNvSpPr>
          <p:nvPr userDrawn="1"/>
        </p:nvSpPr>
        <p:spPr>
          <a:xfrm>
            <a:off x="7239001" y="49530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rgbClr val="061727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FE81F95-D7EA-914F-990C-5D9891CB7E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1" y="4800600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3">
    <p:bg>
      <p:bgPr>
        <a:solidFill>
          <a:srgbClr val="BAE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50608" y="1030777"/>
            <a:ext cx="4206240" cy="3016135"/>
          </a:xfrm>
        </p:spPr>
        <p:txBody>
          <a:bodyPr/>
          <a:lstStyle>
            <a:lvl1pPr>
              <a:lnSpc>
                <a:spcPts val="6220"/>
              </a:lnSpc>
              <a:spcBef>
                <a:spcPts val="0"/>
              </a:spcBef>
              <a:defRPr sz="6600" b="1" i="0">
                <a:solidFill>
                  <a:srgbClr val="06172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61727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9694" y="200262"/>
            <a:ext cx="4123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,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8046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27694" y="1251822"/>
            <a:ext cx="4123944" cy="3252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9695" y="1251822"/>
            <a:ext cx="4123876" cy="3252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8E538475-F717-BC4D-8C90-255C724DF1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1" y="4800600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,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26180" y="1251822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EC51D40-15A2-0F4D-A113-B29B2642DEB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,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92024"/>
            <a:ext cx="4142232" cy="8046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6180" y="1251822"/>
            <a:ext cx="1831220" cy="3252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12180" y="1251822"/>
            <a:ext cx="1831220" cy="3252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9694" y="1251822"/>
            <a:ext cx="1829706" cy="3252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84180" y="1251822"/>
            <a:ext cx="1831220" cy="3252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2714B7B2-DDE2-4B42-A171-39D7650C4A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1" y="4800600"/>
            <a:ext cx="1828732" cy="166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7036" y="192024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9694" y="192024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4E71E3-6DAC-FC4B-AC7F-44984826E3F9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0AFEE6-1E6F-984E-B462-9A25FB20F6BA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C7B09D2-810D-054D-845C-938B4C7501D3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689327-D98C-1249-A9FC-AC178B34CF09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2F807-1045-7D40-B220-9CBCE23F20AA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990" r:id="rId2"/>
    <p:sldLayoutId id="2147483966" r:id="rId3"/>
    <p:sldLayoutId id="2147483825" r:id="rId4"/>
    <p:sldLayoutId id="2147483829" r:id="rId5"/>
    <p:sldLayoutId id="2147483899" r:id="rId6"/>
    <p:sldLayoutId id="2147483900" r:id="rId7"/>
    <p:sldLayoutId id="2147483836" r:id="rId8"/>
    <p:sldLayoutId id="2147483835" r:id="rId9"/>
    <p:sldLayoutId id="2147483916" r:id="rId10"/>
    <p:sldLayoutId id="2147483991" r:id="rId11"/>
    <p:sldLayoutId id="2147483923" r:id="rId12"/>
    <p:sldLayoutId id="2147483986" r:id="rId13"/>
    <p:sldLayoutId id="2147483849" r:id="rId14"/>
    <p:sldLayoutId id="2147483834" r:id="rId15"/>
    <p:sldLayoutId id="2147483833" r:id="rId16"/>
    <p:sldLayoutId id="2147484517" r:id="rId17"/>
    <p:sldLayoutId id="2147483851" r:id="rId18"/>
    <p:sldLayoutId id="2147483838" r:id="rId19"/>
    <p:sldLayoutId id="2147483971" r:id="rId20"/>
    <p:sldLayoutId id="2147483992" r:id="rId21"/>
    <p:sldLayoutId id="2147483911" r:id="rId22"/>
    <p:sldLayoutId id="2147484515" r:id="rId23"/>
    <p:sldLayoutId id="2147484516" r:id="rId24"/>
    <p:sldLayoutId id="2147483848" r:id="rId25"/>
    <p:sldLayoutId id="2147483909" r:id="rId26"/>
    <p:sldLayoutId id="2147483910" r:id="rId27"/>
    <p:sldLayoutId id="2147483831" r:id="rId28"/>
    <p:sldLayoutId id="2147483919" r:id="rId29"/>
    <p:sldLayoutId id="2147483847" r:id="rId30"/>
    <p:sldLayoutId id="2147483846" r:id="rId31"/>
    <p:sldLayoutId id="2147483981" r:id="rId32"/>
    <p:sldLayoutId id="2147483984" r:id="rId33"/>
    <p:sldLayoutId id="2147483961" r:id="rId34"/>
    <p:sldLayoutId id="2147483856" r:id="rId35"/>
    <p:sldLayoutId id="2147484520" r:id="rId36"/>
    <p:sldLayoutId id="2147484521" r:id="rId37"/>
    <p:sldLayoutId id="2147484522" r:id="rId3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4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Tx/>
        <a:buSzPct val="100000"/>
        <a:buFont typeface="IBM Plex Sans" charset="-120"/>
        <a:buChar char="–"/>
        <a:tabLst/>
        <a:defRPr sz="14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Tx/>
        <a:buSzPct val="100000"/>
        <a:buFont typeface="Arial" panose="020B0604020202020204" pitchFamily="34" charset="0"/>
        <a:buChar char="•"/>
        <a:tabLst/>
        <a:defRPr sz="14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Tx/>
        <a:buSzPct val="100000"/>
        <a:buFont typeface="IBM Plex Sans" charset="-120"/>
        <a:buChar char="–"/>
        <a:tabLst/>
        <a:defRPr sz="1400" b="0" i="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Tx/>
        <a:buFont typeface="IBM Plex Sans" charset="-120"/>
        <a:buChar char="»"/>
        <a:tabLst/>
        <a:defRPr sz="1400" b="0" i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28" userDrawn="1">
          <p15:clr>
            <a:srgbClr val="F26B43"/>
          </p15:clr>
        </p15:guide>
        <p15:guide id="5" orient="horz" pos="3094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04" userDrawn="1">
          <p15:clr>
            <a:srgbClr val="F26B43"/>
          </p15:clr>
        </p15:guide>
        <p15:guide id="17" orient="horz" pos="808" userDrawn="1">
          <p15:clr>
            <a:srgbClr val="F26B43"/>
          </p15:clr>
        </p15:guide>
        <p15:guide id="18" orient="horz" pos="1618" userDrawn="1">
          <p15:clr>
            <a:srgbClr val="F26B43"/>
          </p15:clr>
        </p15:guide>
        <p15:guide id="19" orient="horz" pos="1214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ntinuousdelivery.com/" TargetMode="Externa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trunkbaseddevelopment.com/" TargetMode="Externa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DBF5-09BA-8C43-9EE1-B77A89441A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7535" y="424434"/>
            <a:ext cx="4284465" cy="4294632"/>
          </a:xfrm>
        </p:spPr>
        <p:txBody>
          <a:bodyPr/>
          <a:lstStyle/>
          <a:p>
            <a:pPr>
              <a:lnSpc>
                <a:spcPct val="100000"/>
              </a:lnSpc>
            </a:pPr>
            <a:br>
              <a:rPr lang="en-US" sz="3000" dirty="0">
                <a:solidFill>
                  <a:schemeClr val="accent2"/>
                </a:solidFill>
                <a:latin typeface="Arial"/>
                <a:cs typeface="Arial"/>
              </a:rPr>
            </a:br>
            <a:br>
              <a:rPr lang="en-US" sz="3000" dirty="0">
                <a:solidFill>
                  <a:schemeClr val="accent2"/>
                </a:solidFill>
                <a:latin typeface="Arial"/>
                <a:cs typeface="Arial"/>
              </a:rPr>
            </a:br>
            <a:br>
              <a:rPr lang="en-US" sz="3000" dirty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dirty="0">
                <a:solidFill>
                  <a:schemeClr val="accent2"/>
                </a:solidFill>
                <a:latin typeface="Arial"/>
                <a:cs typeface="Arial"/>
              </a:rPr>
              <a:t>Doing DevOps Right: </a:t>
            </a:r>
            <a:br>
              <a:rPr lang="en-US" dirty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dirty="0">
                <a:solidFill>
                  <a:schemeClr val="accent2"/>
                </a:solidFill>
                <a:latin typeface="Arial"/>
                <a:cs typeface="Arial"/>
              </a:rPr>
              <a:t>Trunk-based Development, CICD, and IaC</a:t>
            </a:r>
            <a:br>
              <a:rPr lang="en-US" sz="1100" dirty="0">
                <a:solidFill>
                  <a:schemeClr val="accent2"/>
                </a:solidFill>
                <a:latin typeface="Arial"/>
                <a:cs typeface="Arial"/>
              </a:rPr>
            </a:br>
            <a:br>
              <a:rPr lang="en-US" sz="1100" dirty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1600" dirty="0">
                <a:solidFill>
                  <a:schemeClr val="bg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By Drake Lundstrom</a:t>
            </a:r>
            <a:endParaRPr lang="en-US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85BDCBE-60C7-004C-94B9-3EFBAB650E4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</p:spPr>
      </p:pic>
    </p:spTree>
    <p:extLst>
      <p:ext uri="{BB962C8B-B14F-4D97-AF65-F5344CB8AC3E}">
        <p14:creationId xmlns:p14="http://schemas.microsoft.com/office/powerpoint/2010/main" val="286456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-US" sz="2800" dirty="0" err="1"/>
              <a:t>IaC</a:t>
            </a:r>
            <a:r>
              <a:rPr lang="en-US" sz="2800" dirty="0"/>
              <a:t>: Infrastructure as Code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268B7CD-BA4F-A3BF-749A-6E77B8E65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4"/>
          <a:stretch/>
        </p:blipFill>
        <p:spPr bwMode="auto">
          <a:xfrm>
            <a:off x="905432" y="592075"/>
            <a:ext cx="7333136" cy="455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95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6F74655F-A0CD-C256-2CBE-60AA423B9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4"/>
          <a:stretch/>
        </p:blipFill>
        <p:spPr bwMode="auto">
          <a:xfrm>
            <a:off x="905432" y="592075"/>
            <a:ext cx="7333136" cy="455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-US" sz="2800" dirty="0" err="1"/>
              <a:t>IaC</a:t>
            </a:r>
            <a:r>
              <a:rPr lang="en-US" sz="2800" dirty="0"/>
              <a:t>: Infrastructure as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7A9517-8615-0E8B-F6E0-8AD9110E9F38}"/>
              </a:ext>
            </a:extLst>
          </p:cNvPr>
          <p:cNvSpPr/>
          <p:nvPr/>
        </p:nvSpPr>
        <p:spPr bwMode="auto">
          <a:xfrm>
            <a:off x="3790632" y="676919"/>
            <a:ext cx="4210335" cy="4381735"/>
          </a:xfrm>
          <a:prstGeom prst="rect">
            <a:avLst/>
          </a:prstGeom>
          <a:noFill/>
          <a:ln w="762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422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68D062-5FA8-97E7-7136-D9C5D4279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7" b="1"/>
          <a:stretch/>
        </p:blipFill>
        <p:spPr>
          <a:xfrm>
            <a:off x="228667" y="0"/>
            <a:ext cx="5634216" cy="5143499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587EE8CE-849C-FB45-E187-29521C4F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35" y="1525186"/>
            <a:ext cx="1828732" cy="209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50AFF-2DCA-00C8-4584-5094EE61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3" y="0"/>
            <a:ext cx="2395317" cy="2579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905D0-DD01-5825-C1A6-7B709DBB1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33" y="2571750"/>
            <a:ext cx="2395317" cy="2571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26D643-ADEE-D8B2-77AA-5CEDDE8E1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033" y="0"/>
            <a:ext cx="2436435" cy="24915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B2672C-A371-1590-31E4-774DBC910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033" y="2491530"/>
            <a:ext cx="2436435" cy="23360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05D3C3-317E-DDCD-EEB9-6ABF10C1A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3033" y="4827623"/>
            <a:ext cx="2436435" cy="4162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E105F6-FA93-49D6-8ED4-E169999CF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377" y="0"/>
            <a:ext cx="2657451" cy="1554480"/>
          </a:xfrm>
          <a:prstGeom prst="rect">
            <a:avLst/>
          </a:prstGeom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0A436857-F3D7-A753-7E51-BA7A8020D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52" y="1935976"/>
            <a:ext cx="2659276" cy="282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84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92BED2-E362-086A-6E0E-4C96FDF6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92024"/>
            <a:ext cx="4888161" cy="804672"/>
          </a:xfrm>
        </p:spPr>
        <p:txBody>
          <a:bodyPr/>
          <a:lstStyle/>
          <a:p>
            <a:r>
              <a:rPr lang="en-US" sz="2800" dirty="0"/>
              <a:t>Automate Toil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144734-EE89-CBB3-2139-1D69C5FA3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Toil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Manual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Repetitive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Devoid of enduring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Scales linearly as a service grows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94FC6-BDE5-0452-7283-9425DBCB59B0}"/>
              </a:ext>
            </a:extLst>
          </p:cNvPr>
          <p:cNvSpPr txBox="1"/>
          <p:nvPr/>
        </p:nvSpPr>
        <p:spPr>
          <a:xfrm>
            <a:off x="6427705" y="4753138"/>
            <a:ext cx="13177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dirty="0">
                <a:latin typeface="IBM Plex Sans" charset="0"/>
                <a:ea typeface="IBM Plex Sans" charset="0"/>
                <a:cs typeface="IBM Plex Sans" charset="0"/>
              </a:rPr>
              <a:t>ChatGPT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E357B-75AD-B2EF-720C-E0127A8D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19" y="192024"/>
            <a:ext cx="4561114" cy="45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7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67617-4FA3-2177-C081-1DD49B314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08662-B2F8-D039-DF6A-099E71BD9AB5}"/>
              </a:ext>
            </a:extLst>
          </p:cNvPr>
          <p:cNvSpPr txBox="1"/>
          <p:nvPr/>
        </p:nvSpPr>
        <p:spPr>
          <a:xfrm>
            <a:off x="2051050" y="2428059"/>
            <a:ext cx="48133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" name="spedUpVideo">
            <a:hlinkClick r:id="" action="ppaction://media"/>
            <a:extLst>
              <a:ext uri="{FF2B5EF4-FFF2-40B4-BE49-F238E27FC236}">
                <a16:creationId xmlns:a16="http://schemas.microsoft.com/office/drawing/2014/main" id="{A2A0631A-3B74-2DD2-80C3-A1A4DD1B04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3C55C-D64A-DD43-597C-392AFBD29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979131"/>
            <a:ext cx="1607854" cy="821469"/>
          </a:xfrm>
        </p:spPr>
        <p:txBody>
          <a:bodyPr/>
          <a:lstStyle/>
          <a:p>
            <a:r>
              <a:rPr lang="en-US" dirty="0"/>
              <a:t>5x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8E6BD7C-DAF6-AE93-0B88-885CBBBBE666}"/>
              </a:ext>
            </a:extLst>
          </p:cNvPr>
          <p:cNvSpPr txBox="1">
            <a:spLocks/>
          </p:cNvSpPr>
          <p:nvPr/>
        </p:nvSpPr>
        <p:spPr>
          <a:xfrm>
            <a:off x="443196" y="148811"/>
            <a:ext cx="3986564" cy="10703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2">
                <a:lumMod val="50000"/>
                <a:lumOff val="50000"/>
              </a:schemeClr>
            </a:solidFill>
          </a:ln>
        </p:spPr>
        <p:txBody>
          <a:bodyPr vert="horz" lIns="182880" tIns="182880" rIns="182880" bIns="182880" rtlCol="0">
            <a:noAutofit/>
          </a:bodyPr>
          <a:lstStyle>
            <a:lvl1pPr marL="0" indent="0" algn="l" rtl="0" eaLnBrk="1" fontAlgn="base" hangingPunct="1">
              <a:lnSpc>
                <a:spcPts val="622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6600" b="1" i="0">
                <a:solidFill>
                  <a:srgbClr val="0617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Font typeface="IBM Plex Sans" charset="-120"/>
              <a:buChar char="»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914400"/>
            <a:r>
              <a:rPr lang="en-US" kern="0" dirty="0" err="1"/>
              <a:t>Clickops</a:t>
            </a:r>
            <a:endParaRPr lang="en-US" kern="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BEA12B-48FB-C9DD-729B-1A5D8B2841F5}"/>
              </a:ext>
            </a:extLst>
          </p:cNvPr>
          <p:cNvSpPr txBox="1">
            <a:spLocks/>
          </p:cNvSpPr>
          <p:nvPr/>
        </p:nvSpPr>
        <p:spPr>
          <a:xfrm>
            <a:off x="6487126" y="148810"/>
            <a:ext cx="1701833" cy="9687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2">
                <a:lumMod val="50000"/>
                <a:lumOff val="50000"/>
              </a:schemeClr>
            </a:solidFill>
          </a:ln>
        </p:spPr>
        <p:txBody>
          <a:bodyPr vert="horz" lIns="182880" tIns="182880" rIns="182880" bIns="182880" rtlCol="0">
            <a:noAutofit/>
          </a:bodyPr>
          <a:lstStyle>
            <a:lvl1pPr marL="0" indent="0" algn="l" rtl="0" eaLnBrk="1" fontAlgn="base" hangingPunct="1">
              <a:lnSpc>
                <a:spcPts val="622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6600" b="1" i="0">
                <a:solidFill>
                  <a:srgbClr val="0617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Font typeface="IBM Plex Sans" charset="-120"/>
              <a:buChar char="»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914400"/>
            <a:r>
              <a:rPr lang="en-US" kern="0" dirty="0"/>
              <a:t>IaC</a:t>
            </a:r>
          </a:p>
        </p:txBody>
      </p:sp>
    </p:spTree>
    <p:extLst>
      <p:ext uri="{BB962C8B-B14F-4D97-AF65-F5344CB8AC3E}">
        <p14:creationId xmlns:p14="http://schemas.microsoft.com/office/powerpoint/2010/main" val="6957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-US" sz="2800" dirty="0"/>
              <a:t>Version Control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9C0BB48-38B9-25CA-C9C8-21ADB215B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616" y="1251822"/>
            <a:ext cx="4123944" cy="325221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Reproducibility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Traceability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Disaster recovery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Auditability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Higher quality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BF354776-7191-9FBE-720F-168EB1CBF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671" y="-1408"/>
            <a:ext cx="5657713" cy="524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0C6B6-EB9A-86CC-C8B7-D31DAE8E8BFF}"/>
              </a:ext>
            </a:extLst>
          </p:cNvPr>
          <p:cNvSpPr txBox="1"/>
          <p:nvPr/>
        </p:nvSpPr>
        <p:spPr>
          <a:xfrm>
            <a:off x="6813769" y="381536"/>
            <a:ext cx="1104900" cy="261610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l"/>
            <a:r>
              <a:rPr lang="en-US" sz="1700" dirty="0">
                <a:solidFill>
                  <a:srgbClr val="2C3C52"/>
                </a:solidFill>
                <a:latin typeface="IBM Plex Sans" charset="0"/>
                <a:ea typeface="IBM Plex Sans" charset="0"/>
                <a:cs typeface="IBM Plex Sans" charset="0"/>
              </a:rPr>
              <a:t>Modern</a:t>
            </a:r>
          </a:p>
        </p:txBody>
      </p:sp>
    </p:spTree>
    <p:extLst>
      <p:ext uri="{BB962C8B-B14F-4D97-AF65-F5344CB8AC3E}">
        <p14:creationId xmlns:p14="http://schemas.microsoft.com/office/powerpoint/2010/main" val="2727470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8703100" cy="800100"/>
          </a:xfrm>
        </p:spPr>
        <p:txBody>
          <a:bodyPr/>
          <a:lstStyle/>
          <a:p>
            <a:r>
              <a:rPr lang="en-US" sz="3600" dirty="0"/>
              <a:t>Continuous Integration, </a:t>
            </a:r>
            <a:br>
              <a:rPr lang="en-US" sz="3600" dirty="0"/>
            </a:br>
            <a:r>
              <a:rPr lang="en-US" sz="3600" dirty="0"/>
              <a:t>Continuous Delivery/Deployment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57B5C-D398-1412-7D1F-048DC28434EB}"/>
              </a:ext>
            </a:extLst>
          </p:cNvPr>
          <p:cNvSpPr txBox="1"/>
          <p:nvPr/>
        </p:nvSpPr>
        <p:spPr>
          <a:xfrm>
            <a:off x="1674391" y="4890294"/>
            <a:ext cx="55182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https://www.linkedin.com/pulse/devops-continuous-integrationcontinuous-deployment-cicd-strategies/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731504-BBDF-B956-2540-8F794D6C3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3F8FF"/>
              </a:clrFrom>
              <a:clrTo>
                <a:srgbClr val="F3F8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4" t="14831" r="11534" b="14831"/>
          <a:stretch/>
        </p:blipFill>
        <p:spPr bwMode="auto">
          <a:xfrm>
            <a:off x="639774" y="1196837"/>
            <a:ext cx="7848018" cy="375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349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92BED2-E362-086A-6E0E-4C96FDF6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92024"/>
            <a:ext cx="8271168" cy="804672"/>
          </a:xfrm>
        </p:spPr>
        <p:txBody>
          <a:bodyPr/>
          <a:lstStyle/>
          <a:p>
            <a:r>
              <a:rPr lang="en-US" sz="2800" dirty="0"/>
              <a:t>Continuous Integration, </a:t>
            </a:r>
            <a:br>
              <a:rPr lang="en-US" sz="2800" dirty="0"/>
            </a:br>
            <a:r>
              <a:rPr lang="en-US" sz="2800" dirty="0"/>
              <a:t>Continuous Delivery/Deployment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144734-EE89-CBB3-2139-1D69C5FA3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160" y="1286991"/>
            <a:ext cx="4114735" cy="32522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culture and process around constantly integrating new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https://continuousdelivery.com/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51FE7-689E-B6F5-F897-79DB6CB33C8B}"/>
              </a:ext>
            </a:extLst>
          </p:cNvPr>
          <p:cNvSpPr txBox="1"/>
          <p:nvPr/>
        </p:nvSpPr>
        <p:spPr>
          <a:xfrm>
            <a:off x="5798008" y="4543779"/>
            <a:ext cx="955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IBM Plex Sans" charset="0"/>
                <a:ea typeface="IBM Plex Sans" charset="0"/>
                <a:cs typeface="IBM Plex Sans" charset="0"/>
              </a:rPr>
              <a:t>ChatGPT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69063-8CA2-D04F-F4D4-9401477B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029" y="1235963"/>
            <a:ext cx="4135584" cy="33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88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2E31785-9819-31DE-50E3-96BBD5B3A1F2}"/>
              </a:ext>
            </a:extLst>
          </p:cNvPr>
          <p:cNvSpPr txBox="1">
            <a:spLocks/>
          </p:cNvSpPr>
          <p:nvPr/>
        </p:nvSpPr>
        <p:spPr>
          <a:xfrm>
            <a:off x="210312" y="192024"/>
            <a:ext cx="4260087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Font typeface="IBM Plex Sans" charset="-120"/>
              <a:buChar char="»"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914400">
              <a:spcBef>
                <a:spcPts val="0"/>
              </a:spcBef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  <a:p>
            <a:pPr defTabSz="914400">
              <a:spcBef>
                <a:spcPts val="0"/>
              </a:spcBef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Integration:</a:t>
            </a:r>
          </a:p>
          <a:p>
            <a:pPr marL="285750" indent="-2857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Committed code is built</a:t>
            </a:r>
          </a:p>
          <a:p>
            <a:pPr marL="285750" indent="-2857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Resolve integration issues</a:t>
            </a:r>
          </a:p>
          <a:p>
            <a:pPr marL="285750" indent="-2857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FFFF"/>
                </a:solidFill>
              </a:rPr>
              <a:t>Resolve deployment issues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FFFF"/>
                </a:solidFill>
              </a:rPr>
              <a:t>Address bugs early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1023A8-AB29-FF90-AAD8-F93AE538F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3200" dirty="0"/>
              <a:t>Continuous </a:t>
            </a:r>
          </a:p>
          <a:p>
            <a:pPr>
              <a:spcBef>
                <a:spcPts val="0"/>
              </a:spcBef>
            </a:pPr>
            <a:r>
              <a:rPr lang="en-US" sz="3200" dirty="0"/>
              <a:t>Delivery/Deployment: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Pipeline stops on error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Codebase is always deployable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Some/all deployment is automated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7BC54-C89B-70F0-71BC-D0BF7DD76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4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" sz="2800" dirty="0"/>
              <a:t>Who am I?</a:t>
            </a:r>
            <a:endParaRPr lang="en-US" sz="280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9C0BB48-38B9-25CA-C9C8-21ADB215B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2233" y="992124"/>
            <a:ext cx="4785516" cy="325221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Senior Software Engineer at Rouge Fitness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Work with Cloud Migrations and App Modernization on Azure and AWS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Learning and teaching is what I do for fun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E8FCE52D-44CC-A545-92BC-D3937E90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493" y="945642"/>
            <a:ext cx="3252216" cy="32522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AZ-104 badge!! Now a certified Azure Administrator Associate ...">
            <a:extLst>
              <a:ext uri="{FF2B5EF4-FFF2-40B4-BE49-F238E27FC236}">
                <a16:creationId xmlns:a16="http://schemas.microsoft.com/office/drawing/2014/main" id="{4B126275-55DA-763F-CACA-DD4BAD80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67" y="3152072"/>
            <a:ext cx="1648528" cy="164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Certified: Azure Developer Associate - Credly">
            <a:extLst>
              <a:ext uri="{FF2B5EF4-FFF2-40B4-BE49-F238E27FC236}">
                <a16:creationId xmlns:a16="http://schemas.microsoft.com/office/drawing/2014/main" id="{53F24BC4-68BA-6FEB-23A2-6B88D4E5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70" y="3149628"/>
            <a:ext cx="1648528" cy="164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91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306FE8-7BF0-2453-35ED-2C99CBB4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192024"/>
            <a:ext cx="5562535" cy="543080"/>
          </a:xfrm>
        </p:spPr>
        <p:txBody>
          <a:bodyPr/>
          <a:lstStyle/>
          <a:p>
            <a:r>
              <a:rPr lang="en" sz="3200" dirty="0"/>
              <a:t>Gall’s Law: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09C9-DB0F-A7CB-256A-9DD6FAD62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9911E49-BA32-FE6A-A90F-2EF904A6A7F8}"/>
              </a:ext>
            </a:extLst>
          </p:cNvPr>
          <p:cNvSpPr txBox="1">
            <a:spLocks/>
          </p:cNvSpPr>
          <p:nvPr/>
        </p:nvSpPr>
        <p:spPr>
          <a:xfrm>
            <a:off x="210313" y="1046018"/>
            <a:ext cx="6253987" cy="34436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pPr defTabSz="914400"/>
            <a:r>
              <a:rPr lang="en-US" sz="2800" kern="0" dirty="0"/>
              <a:t>“A complex system that works is invariably found to have evolved from a simple system that worked. A complex system designed from scratch never works and cannot be patched up to make it work. You have to start over with a working simple system.”</a:t>
            </a:r>
          </a:p>
        </p:txBody>
      </p:sp>
    </p:spTree>
    <p:extLst>
      <p:ext uri="{BB962C8B-B14F-4D97-AF65-F5344CB8AC3E}">
        <p14:creationId xmlns:p14="http://schemas.microsoft.com/office/powerpoint/2010/main" val="262783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36E02-62C4-CE90-3FED-9C7803BB9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2C4DE6F-B90F-6933-E9A6-AEDEB4EE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92024"/>
            <a:ext cx="6913866" cy="8046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200" dirty="0">
                <a:solidFill>
                  <a:srgbClr val="0043CE"/>
                </a:solidFill>
              </a:rPr>
              <a:t>Continuous Delivery</a:t>
            </a:r>
          </a:p>
        </p:txBody>
      </p:sp>
      <p:pic>
        <p:nvPicPr>
          <p:cNvPr id="14338" name="Picture 2" descr="What is an MVP: Pros, Types, Examples | SendPulse">
            <a:extLst>
              <a:ext uri="{FF2B5EF4-FFF2-40B4-BE49-F238E27FC236}">
                <a16:creationId xmlns:a16="http://schemas.microsoft.com/office/drawing/2014/main" id="{12FDC04C-4ECB-99AB-70E7-38F34152A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190" y="594359"/>
            <a:ext cx="6398260" cy="43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98E74-D01E-CA19-A9FD-7FC23C9D00A9}"/>
              </a:ext>
            </a:extLst>
          </p:cNvPr>
          <p:cNvSpPr txBox="1"/>
          <p:nvPr/>
        </p:nvSpPr>
        <p:spPr>
          <a:xfrm>
            <a:off x="2393951" y="4824518"/>
            <a:ext cx="46926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https://viblo.asia/p/what-is-mvp-what-are-the-key-mvp-types-RQqKLNWNl7z</a:t>
            </a:r>
          </a:p>
        </p:txBody>
      </p:sp>
    </p:spTree>
    <p:extLst>
      <p:ext uri="{BB962C8B-B14F-4D97-AF65-F5344CB8AC3E}">
        <p14:creationId xmlns:p14="http://schemas.microsoft.com/office/powerpoint/2010/main" val="266387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306FE8-7BF0-2453-35ED-2C99CBB42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192024"/>
            <a:ext cx="5562535" cy="543080"/>
          </a:xfrm>
        </p:spPr>
        <p:txBody>
          <a:bodyPr/>
          <a:lstStyle/>
          <a:p>
            <a:r>
              <a:rPr lang="en" sz="3600" dirty="0"/>
              <a:t>Pipeline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09C9-DB0F-A7CB-256A-9DD6FAD62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6D466-9358-622B-D301-BC9A82917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"/>
          <a:stretch/>
        </p:blipFill>
        <p:spPr>
          <a:xfrm>
            <a:off x="2698141" y="0"/>
            <a:ext cx="59945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24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3C55C-D64A-DD43-597C-392AFBD29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608" y="1030777"/>
            <a:ext cx="7551454" cy="30161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67617-4FA3-2177-C081-1DD49B314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2024-05-02 21-42-12">
            <a:hlinkClick r:id="" action="ppaction://media"/>
            <a:extLst>
              <a:ext uri="{FF2B5EF4-FFF2-40B4-BE49-F238E27FC236}">
                <a16:creationId xmlns:a16="http://schemas.microsoft.com/office/drawing/2014/main" id="{09951488-5627-C352-108D-1EC68D45E1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D03CFD1-27FD-33B7-AC8D-B9429E3934CD}"/>
              </a:ext>
            </a:extLst>
          </p:cNvPr>
          <p:cNvSpPr txBox="1">
            <a:spLocks/>
          </p:cNvSpPr>
          <p:nvPr/>
        </p:nvSpPr>
        <p:spPr>
          <a:xfrm>
            <a:off x="443196" y="148811"/>
            <a:ext cx="877604" cy="10703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2">
                <a:lumMod val="50000"/>
                <a:lumOff val="50000"/>
              </a:schemeClr>
            </a:solidFill>
          </a:ln>
        </p:spPr>
        <p:txBody>
          <a:bodyPr vert="horz" lIns="182880" tIns="182880" rIns="182880" bIns="182880" rtlCol="0">
            <a:noAutofit/>
          </a:bodyPr>
          <a:lstStyle>
            <a:lvl1pPr marL="0" indent="0" algn="l" rtl="0" eaLnBrk="1" fontAlgn="base" hangingPunct="1">
              <a:lnSpc>
                <a:spcPts val="622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6600" b="1" i="0">
                <a:solidFill>
                  <a:srgbClr val="0617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Font typeface="IBM Plex Sans" charset="-120"/>
              <a:buChar char="»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914400"/>
            <a:r>
              <a:rPr lang="en-US" kern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779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3C55C-D64A-DD43-597C-392AFBD29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608" y="1030777"/>
            <a:ext cx="7551454" cy="30161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67617-4FA3-2177-C081-1DD49B314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2024-05-02 22-44-12">
            <a:hlinkClick r:id="" action="ppaction://media"/>
            <a:extLst>
              <a:ext uri="{FF2B5EF4-FFF2-40B4-BE49-F238E27FC236}">
                <a16:creationId xmlns:a16="http://schemas.microsoft.com/office/drawing/2014/main" id="{71BA2F41-38D1-043F-35C7-3D8800B1B6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3D24EAB-6587-643C-8993-C0CB2B9D1EEE}"/>
              </a:ext>
            </a:extLst>
          </p:cNvPr>
          <p:cNvSpPr txBox="1">
            <a:spLocks/>
          </p:cNvSpPr>
          <p:nvPr/>
        </p:nvSpPr>
        <p:spPr>
          <a:xfrm>
            <a:off x="443196" y="148811"/>
            <a:ext cx="877604" cy="10703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2">
                <a:lumMod val="50000"/>
                <a:lumOff val="50000"/>
              </a:schemeClr>
            </a:solidFill>
          </a:ln>
        </p:spPr>
        <p:txBody>
          <a:bodyPr vert="horz" lIns="182880" tIns="182880" rIns="182880" bIns="182880" rtlCol="0">
            <a:noAutofit/>
          </a:bodyPr>
          <a:lstStyle>
            <a:lvl1pPr marL="0" indent="0" algn="l" rtl="0" eaLnBrk="1" fontAlgn="base" hangingPunct="1">
              <a:lnSpc>
                <a:spcPts val="622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6600" b="1" i="0">
                <a:solidFill>
                  <a:srgbClr val="0617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Font typeface="IBM Plex Sans" charset="-120"/>
              <a:buChar char="»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914400"/>
            <a:r>
              <a:rPr lang="en-US" kern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278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024-05-02 22-44-59_edit2">
            <a:hlinkClick r:id="" action="ppaction://media"/>
            <a:extLst>
              <a:ext uri="{FF2B5EF4-FFF2-40B4-BE49-F238E27FC236}">
                <a16:creationId xmlns:a16="http://schemas.microsoft.com/office/drawing/2014/main" id="{AAE13D25-6B80-E97E-D947-13D735FDD3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67617-4FA3-2177-C081-1DD49B314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F03517-3F6D-ED44-8CE9-4CEE48897CB7}"/>
              </a:ext>
            </a:extLst>
          </p:cNvPr>
          <p:cNvSpPr txBox="1">
            <a:spLocks/>
          </p:cNvSpPr>
          <p:nvPr/>
        </p:nvSpPr>
        <p:spPr>
          <a:xfrm>
            <a:off x="443196" y="148811"/>
            <a:ext cx="877604" cy="10703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2">
                <a:lumMod val="50000"/>
                <a:lumOff val="50000"/>
              </a:schemeClr>
            </a:solidFill>
          </a:ln>
        </p:spPr>
        <p:txBody>
          <a:bodyPr vert="horz" lIns="182880" tIns="182880" rIns="182880" bIns="182880" rtlCol="0">
            <a:noAutofit/>
          </a:bodyPr>
          <a:lstStyle>
            <a:lvl1pPr marL="0" indent="0" algn="l" rtl="0" eaLnBrk="1" fontAlgn="base" hangingPunct="1">
              <a:lnSpc>
                <a:spcPts val="622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6600" b="1" i="0">
                <a:solidFill>
                  <a:srgbClr val="0617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Font typeface="IBM Plex Sans" charset="-120"/>
              <a:buChar char="»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914400"/>
            <a:r>
              <a:rPr lang="en-US" kern="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4823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67617-4FA3-2177-C081-1DD49B314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26A09-9E5D-21F5-DF64-D39AA9407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2024-05-02 22-50-54">
            <a:hlinkClick r:id="" action="ppaction://media"/>
            <a:extLst>
              <a:ext uri="{FF2B5EF4-FFF2-40B4-BE49-F238E27FC236}">
                <a16:creationId xmlns:a16="http://schemas.microsoft.com/office/drawing/2014/main" id="{7BC8D2D6-1D85-2542-E20E-B85BF18961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5A40074-8412-924B-FAB8-F212DA038338}"/>
              </a:ext>
            </a:extLst>
          </p:cNvPr>
          <p:cNvSpPr txBox="1">
            <a:spLocks/>
          </p:cNvSpPr>
          <p:nvPr/>
        </p:nvSpPr>
        <p:spPr>
          <a:xfrm>
            <a:off x="443196" y="148811"/>
            <a:ext cx="877604" cy="10703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bg2">
                <a:lumMod val="50000"/>
                <a:lumOff val="50000"/>
              </a:schemeClr>
            </a:solidFill>
          </a:ln>
        </p:spPr>
        <p:txBody>
          <a:bodyPr vert="horz" lIns="182880" tIns="182880" rIns="182880" bIns="182880" rtlCol="0">
            <a:noAutofit/>
          </a:bodyPr>
          <a:lstStyle>
            <a:lvl1pPr marL="0" indent="0" algn="l" rtl="0" eaLnBrk="1" fontAlgn="base" hangingPunct="1">
              <a:lnSpc>
                <a:spcPts val="6220"/>
              </a:lnSpc>
              <a:spcBef>
                <a:spcPts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6600" b="1" i="0">
                <a:solidFill>
                  <a:srgbClr val="0617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Font typeface="IBM Plex Sans" charset="-120"/>
              <a:buChar char="»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914400"/>
            <a:r>
              <a:rPr lang="en-US" kern="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4548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-US" sz="2800" dirty="0"/>
              <a:t>Keys to Success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9C0BB48-38B9-25CA-C9C8-21ADB215B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25" y="1251822"/>
            <a:ext cx="4255895" cy="3252216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Test in the “real” environment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Automate testing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Reduce toil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5A735-A70A-FF33-3D05-228254B3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620" y="201549"/>
            <a:ext cx="4573713" cy="4573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9E4C6-21F3-D472-DF16-90CFFB2C489D}"/>
              </a:ext>
            </a:extLst>
          </p:cNvPr>
          <p:cNvSpPr txBox="1"/>
          <p:nvPr/>
        </p:nvSpPr>
        <p:spPr>
          <a:xfrm>
            <a:off x="6102671" y="4753138"/>
            <a:ext cx="1051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IBM Plex Sans" charset="0"/>
                <a:ea typeface="IBM Plex Sans" charset="0"/>
                <a:cs typeface="IBM Plex Sans" charset="0"/>
              </a:rPr>
              <a:t>ChatGPT 4</a:t>
            </a:r>
          </a:p>
        </p:txBody>
      </p:sp>
    </p:spTree>
    <p:extLst>
      <p:ext uri="{BB962C8B-B14F-4D97-AF65-F5344CB8AC3E}">
        <p14:creationId xmlns:p14="http://schemas.microsoft.com/office/powerpoint/2010/main" val="3822646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F9E99C-FFEC-ED4C-CA93-2246D7BC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79BEF8-EEAE-ABEB-1665-D5B05A5D2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89CB3-FB60-82C4-C58E-9E090D04E9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037753-B29F-AA76-713F-A04DB4E4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B6669-7D48-D3CE-EE7A-70547613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443"/>
            <a:ext cx="9144000" cy="28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7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009C9-DB0F-A7CB-256A-9DD6FAD62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9911E49-BA32-FE6A-A90F-2EF904A6A7F8}"/>
              </a:ext>
            </a:extLst>
          </p:cNvPr>
          <p:cNvSpPr txBox="1">
            <a:spLocks/>
          </p:cNvSpPr>
          <p:nvPr/>
        </p:nvSpPr>
        <p:spPr>
          <a:xfrm>
            <a:off x="210313" y="1046018"/>
            <a:ext cx="6876288" cy="344366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pPr defTabSz="914400"/>
            <a:r>
              <a:rPr lang="en-US" sz="2800" kern="0" dirty="0"/>
              <a:t>“Bear in mind: continuous delivery is not magic. It’s about continuous, daily improvement — the constant discipline of pursuing higher performance by following the heuristic ‘if it hurts, do it more often, and bring the pain forward.’”</a:t>
            </a:r>
          </a:p>
          <a:p>
            <a:pPr defTabSz="914400"/>
            <a:endParaRPr lang="en-US" sz="2800" kern="0" dirty="0"/>
          </a:p>
          <a:p>
            <a:pPr defTabSz="914400"/>
            <a:r>
              <a:rPr lang="en-US" sz="2800" kern="0" dirty="0"/>
              <a:t>- https://continuousdelivery.com/</a:t>
            </a:r>
          </a:p>
        </p:txBody>
      </p:sp>
    </p:spTree>
    <p:extLst>
      <p:ext uri="{BB962C8B-B14F-4D97-AF65-F5344CB8AC3E}">
        <p14:creationId xmlns:p14="http://schemas.microsoft.com/office/powerpoint/2010/main" val="298358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92BED2-E362-086A-6E0E-4C96FDF6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Operations?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144734-EE89-CBB3-2139-1D69C5FA3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activities, processes, and practices involved in managing and deploying software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software gets from developer to customer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5C61B-E92C-20E9-B85E-E50BEE72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3717"/>
            <a:ext cx="4229100" cy="4229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58A2E2-2D66-84D3-A545-A348018BB4D1}"/>
              </a:ext>
            </a:extLst>
          </p:cNvPr>
          <p:cNvSpPr txBox="1"/>
          <p:nvPr/>
        </p:nvSpPr>
        <p:spPr>
          <a:xfrm>
            <a:off x="6079881" y="4745443"/>
            <a:ext cx="1213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IBM Plex Sans" charset="0"/>
                <a:ea typeface="IBM Plex Sans" charset="0"/>
                <a:cs typeface="IBM Plex Sans" charset="0"/>
              </a:rPr>
              <a:t>ChatGPT 4</a:t>
            </a:r>
          </a:p>
        </p:txBody>
      </p:sp>
    </p:spTree>
    <p:extLst>
      <p:ext uri="{BB962C8B-B14F-4D97-AF65-F5344CB8AC3E}">
        <p14:creationId xmlns:p14="http://schemas.microsoft.com/office/powerpoint/2010/main" val="3036125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92BED2-E362-086A-6E0E-4C96FDF6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92024"/>
            <a:ext cx="7663689" cy="804672"/>
          </a:xfrm>
        </p:spPr>
        <p:txBody>
          <a:bodyPr/>
          <a:lstStyle/>
          <a:p>
            <a:r>
              <a:rPr lang="en-US" sz="3200" dirty="0"/>
              <a:t>Removing toil makes space for innovation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66AA8-BAB7-C74A-2BFE-EBCF1DEA2B00}"/>
              </a:ext>
            </a:extLst>
          </p:cNvPr>
          <p:cNvSpPr txBox="1"/>
          <p:nvPr/>
        </p:nvSpPr>
        <p:spPr>
          <a:xfrm>
            <a:off x="2609362" y="3885195"/>
            <a:ext cx="39252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https://about.gitlab.com/blog/2019/07/24/cross-project-pipeline/</a:t>
            </a:r>
          </a:p>
        </p:txBody>
      </p:sp>
      <p:pic>
        <p:nvPicPr>
          <p:cNvPr id="5" name="Picture 2" descr="Build, test and deploy stages">
            <a:extLst>
              <a:ext uri="{FF2B5EF4-FFF2-40B4-BE49-F238E27FC236}">
                <a16:creationId xmlns:a16="http://schemas.microsoft.com/office/drawing/2014/main" id="{BC7D0316-3057-D2B4-B15D-B9A9AC26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4288"/>
            <a:ext cx="9144000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034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3C55C-D64A-DD43-597C-392AFBD29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8735" y="1460042"/>
            <a:ext cx="7700614" cy="2223415"/>
          </a:xfrm>
        </p:spPr>
        <p:txBody>
          <a:bodyPr/>
          <a:lstStyle/>
          <a:p>
            <a:r>
              <a:rPr lang="en-US" sz="6000" dirty="0"/>
              <a:t>Where do developers come in?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67617-4FA3-2177-C081-1DD49B314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32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3C55C-D64A-DD43-597C-392AFBD29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1285" y="1416600"/>
            <a:ext cx="8008653" cy="2310300"/>
          </a:xfrm>
        </p:spPr>
        <p:txBody>
          <a:bodyPr/>
          <a:lstStyle/>
          <a:p>
            <a:r>
              <a:rPr lang="en-US" sz="6000" dirty="0"/>
              <a:t>Infrastructure isn’t useful without code to run on 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67617-4FA3-2177-C081-1DD49B314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03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92BED2-E362-086A-6E0E-4C96FDF6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92024"/>
            <a:ext cx="5838063" cy="804672"/>
          </a:xfrm>
        </p:spPr>
        <p:txBody>
          <a:bodyPr/>
          <a:lstStyle/>
          <a:p>
            <a:r>
              <a:rPr lang="en-US" sz="2800" dirty="0"/>
              <a:t>Trunk Based Development: </a:t>
            </a:r>
            <a:br>
              <a:rPr lang="en-US" sz="2800" dirty="0"/>
            </a:br>
            <a:r>
              <a:rPr lang="en-US" sz="2800" dirty="0"/>
              <a:t>What is It?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144734-EE89-CBB3-2139-1D69C5FA3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180" y="1251822"/>
            <a:ext cx="5253186" cy="32522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Development is done on short-lived branches that merge into main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https://trunkbaseddevelopment.com/</a:t>
            </a:r>
            <a:r>
              <a:rPr lang="en-US" sz="1800" dirty="0"/>
              <a:t>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CB7E563-9BB1-D3E1-FB4F-6F8FDC739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1" y="0"/>
            <a:ext cx="4323339" cy="475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66AA8-BAB7-C74A-2BFE-EBCF1DEA2B00}"/>
              </a:ext>
            </a:extLst>
          </p:cNvPr>
          <p:cNvSpPr txBox="1"/>
          <p:nvPr/>
        </p:nvSpPr>
        <p:spPr>
          <a:xfrm>
            <a:off x="5436642" y="4759164"/>
            <a:ext cx="30913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https://www.freepngimg.com/svg/4811-large-tree</a:t>
            </a:r>
          </a:p>
        </p:txBody>
      </p:sp>
    </p:spTree>
    <p:extLst>
      <p:ext uri="{BB962C8B-B14F-4D97-AF65-F5344CB8AC3E}">
        <p14:creationId xmlns:p14="http://schemas.microsoft.com/office/powerpoint/2010/main" val="2623897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0011D9-8BFD-1125-FBCA-441D1BFD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4"/>
            <a:ext cx="5036821" cy="2822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FB7474-7C1D-7A21-0FA9-1DBFB296E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4"/>
          <a:stretch/>
        </p:blipFill>
        <p:spPr>
          <a:xfrm>
            <a:off x="3985209" y="2139749"/>
            <a:ext cx="5158791" cy="2998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7A9A1-064E-7B95-B90C-9C9DF0448138}"/>
              </a:ext>
            </a:extLst>
          </p:cNvPr>
          <p:cNvSpPr txBox="1"/>
          <p:nvPr/>
        </p:nvSpPr>
        <p:spPr>
          <a:xfrm>
            <a:off x="5036235" y="1914491"/>
            <a:ext cx="41007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https://www.optimizely.com/optimization-glossary/trunk-based-development/</a:t>
            </a:r>
          </a:p>
        </p:txBody>
      </p:sp>
    </p:spTree>
    <p:extLst>
      <p:ext uri="{BB962C8B-B14F-4D97-AF65-F5344CB8AC3E}">
        <p14:creationId xmlns:p14="http://schemas.microsoft.com/office/powerpoint/2010/main" val="599450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2E31785-9819-31DE-50E3-96BBD5B3A1F2}"/>
              </a:ext>
            </a:extLst>
          </p:cNvPr>
          <p:cNvSpPr txBox="1">
            <a:spLocks/>
          </p:cNvSpPr>
          <p:nvPr/>
        </p:nvSpPr>
        <p:spPr>
          <a:xfrm>
            <a:off x="210313" y="192024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Font typeface="IBM Plex Sans" charset="-120"/>
              <a:buChar char="»"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914400">
              <a:lnSpc>
                <a:spcPct val="150000"/>
              </a:lnSpc>
              <a:spcBef>
                <a:spcPts val="0"/>
              </a:spcBef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Trunk Based:</a:t>
            </a:r>
          </a:p>
          <a:p>
            <a:pPr marL="285750" indent="-2857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Small stories</a:t>
            </a:r>
          </a:p>
          <a:p>
            <a:pPr marL="285750" indent="-2857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Low WIP</a:t>
            </a:r>
          </a:p>
          <a:p>
            <a:pPr marL="285750" indent="-2857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Merge to trunk &gt;1 per day</a:t>
            </a:r>
          </a:p>
          <a:p>
            <a:pPr marL="285750" indent="-2857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Limit branches</a:t>
            </a:r>
          </a:p>
          <a:p>
            <a:pPr marL="285750" indent="-285750" defTabSz="9144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Fast PRs</a:t>
            </a:r>
            <a:endParaRPr lang="en-US" sz="1800" kern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1023A8-AB29-FF90-AAD8-F93AE538F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8180" y="192024"/>
            <a:ext cx="4012445" cy="429463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Feature Branch: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Large stories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Variable WIP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Branches live weeks or months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Many nested branches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Code freezes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7BC54-C89B-70F0-71BC-D0BF7DD76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14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DEFAB9-684D-E3A2-D109-AC315D65F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3" b="666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Google Shape;73;p15">
            <a:extLst>
              <a:ext uri="{FF2B5EF4-FFF2-40B4-BE49-F238E27FC236}">
                <a16:creationId xmlns:a16="http://schemas.microsoft.com/office/drawing/2014/main" id="{C134DA34-0695-FCC1-CADE-658072BA1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958" y="264037"/>
            <a:ext cx="5315547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</a:rPr>
              <a:t>Realistic Feature Branch: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4D2EE-C212-A09A-C59F-CD02BEC3BBEE}"/>
              </a:ext>
            </a:extLst>
          </p:cNvPr>
          <p:cNvSpPr txBox="1"/>
          <p:nvPr/>
        </p:nvSpPr>
        <p:spPr>
          <a:xfrm>
            <a:off x="4572000" y="4881890"/>
            <a:ext cx="46910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https://dora.dev/devops-capabilities/technical/trunk-based-development/</a:t>
            </a:r>
          </a:p>
        </p:txBody>
      </p:sp>
    </p:spTree>
    <p:extLst>
      <p:ext uri="{BB962C8B-B14F-4D97-AF65-F5344CB8AC3E}">
        <p14:creationId xmlns:p14="http://schemas.microsoft.com/office/powerpoint/2010/main" val="1873304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36E02-62C4-CE90-3FED-9C7803BB9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2C4DE6F-B90F-6933-E9A6-AEDEB4EE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92024"/>
            <a:ext cx="6913866" cy="80467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>
                <a:solidFill>
                  <a:srgbClr val="0043CE"/>
                </a:solidFill>
              </a:rPr>
              <a:t>Trunk Based Development</a:t>
            </a:r>
          </a:p>
        </p:txBody>
      </p:sp>
      <p:pic>
        <p:nvPicPr>
          <p:cNvPr id="14338" name="Picture 2" descr="What is an MVP: Pros, Types, Examples | SendPulse">
            <a:extLst>
              <a:ext uri="{FF2B5EF4-FFF2-40B4-BE49-F238E27FC236}">
                <a16:creationId xmlns:a16="http://schemas.microsoft.com/office/drawing/2014/main" id="{12FDC04C-4ECB-99AB-70E7-38F34152A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190" y="594359"/>
            <a:ext cx="6398260" cy="437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98E74-D01E-CA19-A9FD-7FC23C9D00A9}"/>
              </a:ext>
            </a:extLst>
          </p:cNvPr>
          <p:cNvSpPr txBox="1"/>
          <p:nvPr/>
        </p:nvSpPr>
        <p:spPr>
          <a:xfrm>
            <a:off x="2393951" y="4824518"/>
            <a:ext cx="46926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https://viblo.asia/p/what-is-mvp-what-are-the-key-mvp-types-RQqKLNWNl7z</a:t>
            </a:r>
          </a:p>
        </p:txBody>
      </p:sp>
    </p:spTree>
    <p:extLst>
      <p:ext uri="{BB962C8B-B14F-4D97-AF65-F5344CB8AC3E}">
        <p14:creationId xmlns:p14="http://schemas.microsoft.com/office/powerpoint/2010/main" val="1671210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-US" sz="2800" dirty="0"/>
              <a:t>Trunk Based Development: </a:t>
            </a:r>
            <a:br>
              <a:rPr lang="en-US" sz="2800" dirty="0"/>
            </a:br>
            <a:r>
              <a:rPr lang="en-US" sz="2800" dirty="0"/>
              <a:t>Remove Friction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9C0BB48-38B9-25CA-C9C8-21ADB215B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616" y="1251822"/>
            <a:ext cx="4123944" cy="325221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Fast PRs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Easy/fast to build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Lightweight review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Automated pipelines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Automated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CD76B3-6A5D-7AA4-CD63-4E7224DB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268" y="1251822"/>
            <a:ext cx="5518732" cy="2778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56A559-E15D-C055-494E-D74E309A48C2}"/>
              </a:ext>
            </a:extLst>
          </p:cNvPr>
          <p:cNvSpPr txBox="1"/>
          <p:nvPr/>
        </p:nvSpPr>
        <p:spPr>
          <a:xfrm>
            <a:off x="4065428" y="4030483"/>
            <a:ext cx="50785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https://byrslf.co/the-mental-trap-that-keeps-us-from-moving-forward-d03a3a3cba32?gi=3aab5a6d3afb</a:t>
            </a:r>
          </a:p>
        </p:txBody>
      </p:sp>
    </p:spTree>
    <p:extLst>
      <p:ext uri="{BB962C8B-B14F-4D97-AF65-F5344CB8AC3E}">
        <p14:creationId xmlns:p14="http://schemas.microsoft.com/office/powerpoint/2010/main" val="2235377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2E31785-9819-31DE-50E3-96BBD5B3A1F2}"/>
              </a:ext>
            </a:extLst>
          </p:cNvPr>
          <p:cNvSpPr txBox="1">
            <a:spLocks/>
          </p:cNvSpPr>
          <p:nvPr/>
        </p:nvSpPr>
        <p:spPr>
          <a:xfrm>
            <a:off x="152401" y="192024"/>
            <a:ext cx="4123944" cy="41982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Font typeface="IBM Plex Sans" charset="-120"/>
              <a:buChar char="»"/>
              <a:tabLst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914400">
              <a:lnSpc>
                <a:spcPct val="150000"/>
              </a:lnSpc>
              <a:spcBef>
                <a:spcPts val="0"/>
              </a:spcBef>
            </a:pP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Trunk Based: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1023A8-AB29-FF90-AAD8-F93AE538F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4616" y="192024"/>
            <a:ext cx="4123944" cy="419826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Feature Branch:</a:t>
            </a:r>
            <a:endParaRPr lang="en-US" sz="16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7BC54-C89B-70F0-71BC-D0BF7DD76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4A321C-F2D3-D31B-8561-477E43886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749"/>
          <a:stretch/>
        </p:blipFill>
        <p:spPr>
          <a:xfrm>
            <a:off x="152401" y="1058225"/>
            <a:ext cx="4003338" cy="3736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F4535-A0F8-347A-E266-B982B49C2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25" y="1032739"/>
            <a:ext cx="3326053" cy="37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9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" sz="2800" dirty="0"/>
              <a:t>What is Devops?</a:t>
            </a:r>
            <a:endParaRPr lang="en-US" sz="280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9C0BB48-38B9-25CA-C9C8-21ADB215B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617" y="1251822"/>
            <a:ext cx="3925118" cy="32522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A philosophy unifying software Development and Operations</a:t>
            </a:r>
          </a:p>
          <a:p>
            <a:pPr marL="487365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Culture of collaboration</a:t>
            </a:r>
          </a:p>
          <a:p>
            <a:pPr marL="487365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Shorten development cycles</a:t>
            </a:r>
          </a:p>
          <a:p>
            <a:pPr marL="487365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Enable faster problem solving and collaboration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DA37E-C318-20BD-1809-77B9BC28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29" y="847717"/>
            <a:ext cx="5039481" cy="3448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4163A2-A5DE-E8C8-273A-F2300658060B}"/>
              </a:ext>
            </a:extLst>
          </p:cNvPr>
          <p:cNvSpPr txBox="1"/>
          <p:nvPr/>
        </p:nvSpPr>
        <p:spPr>
          <a:xfrm>
            <a:off x="5331331" y="4745443"/>
            <a:ext cx="351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IBM Plex Sans" charset="0"/>
                <a:ea typeface="IBM Plex Sans" charset="0"/>
                <a:cs typeface="IBM Plex Sans" charset="0"/>
              </a:rPr>
              <a:t>https://about.gitlab.com/topics/devops/</a:t>
            </a:r>
          </a:p>
        </p:txBody>
      </p:sp>
    </p:spTree>
    <p:extLst>
      <p:ext uri="{BB962C8B-B14F-4D97-AF65-F5344CB8AC3E}">
        <p14:creationId xmlns:p14="http://schemas.microsoft.com/office/powerpoint/2010/main" val="2321082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4082855" cy="800100"/>
          </a:xfrm>
        </p:spPr>
        <p:txBody>
          <a:bodyPr/>
          <a:lstStyle/>
          <a:p>
            <a:r>
              <a:rPr lang="en-US" sz="2800" dirty="0"/>
              <a:t>Lots of PRs: </a:t>
            </a:r>
            <a:br>
              <a:rPr lang="en-US" sz="2800" dirty="0"/>
            </a:br>
            <a:r>
              <a:rPr lang="en-US" sz="2800" dirty="0"/>
              <a:t>What about Reliability?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9C0BB48-38B9-25CA-C9C8-21ADB215B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615" y="1251822"/>
            <a:ext cx="4999609" cy="325221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Small PRs == Easy rollback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Bugs are the top priority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Automated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A8CD7-528B-C23D-7FA8-5C9D191B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859" y="303343"/>
            <a:ext cx="4473526" cy="4473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7FB1E6-0A17-B452-1647-818696433982}"/>
              </a:ext>
            </a:extLst>
          </p:cNvPr>
          <p:cNvSpPr txBox="1"/>
          <p:nvPr/>
        </p:nvSpPr>
        <p:spPr>
          <a:xfrm>
            <a:off x="6228726" y="4753138"/>
            <a:ext cx="8977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>
                <a:latin typeface="IBM Plex Sans" charset="0"/>
                <a:ea typeface="IBM Plex Sans" charset="0"/>
                <a:cs typeface="IBM Plex Sans" charset="0"/>
              </a:rPr>
              <a:t>ChatGPT 4</a:t>
            </a:r>
          </a:p>
        </p:txBody>
      </p:sp>
    </p:spTree>
    <p:extLst>
      <p:ext uri="{BB962C8B-B14F-4D97-AF65-F5344CB8AC3E}">
        <p14:creationId xmlns:p14="http://schemas.microsoft.com/office/powerpoint/2010/main" val="3434707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-US" sz="2800" dirty="0"/>
              <a:t>Complex Features with Dependencies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9C0BB48-38B9-25CA-C9C8-21ADB215B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616" y="1251822"/>
            <a:ext cx="4123944" cy="325221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Spikes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Chunks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Exceptions (like setup)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E36230C3-783C-5A4F-BF8C-7594DD13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141" y="893967"/>
            <a:ext cx="2389826" cy="39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03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-US" sz="2800" dirty="0"/>
              <a:t>So we just wait around with PRs?</a:t>
            </a:r>
          </a:p>
        </p:txBody>
      </p:sp>
      <p:pic>
        <p:nvPicPr>
          <p:cNvPr id="7" name="Picture 2" descr="Aiga Waiting Sign 113 Clip Art">
            <a:extLst>
              <a:ext uri="{FF2B5EF4-FFF2-40B4-BE49-F238E27FC236}">
                <a16:creationId xmlns:a16="http://schemas.microsoft.com/office/drawing/2014/main" id="{7C5296A1-995B-BFF1-FF43-2388AC7A8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45" y="1074073"/>
            <a:ext cx="2675705" cy="349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A6E22-C399-6734-43C9-0ADE1F0D2421}"/>
              </a:ext>
            </a:extLst>
          </p:cNvPr>
          <p:cNvSpPr txBox="1"/>
          <p:nvPr/>
        </p:nvSpPr>
        <p:spPr>
          <a:xfrm>
            <a:off x="3050821" y="4685184"/>
            <a:ext cx="304235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https://en.wikipedia.org/wiki/File:Aiga_waitingroom.svg</a:t>
            </a:r>
          </a:p>
        </p:txBody>
      </p:sp>
    </p:spTree>
    <p:extLst>
      <p:ext uri="{BB962C8B-B14F-4D97-AF65-F5344CB8AC3E}">
        <p14:creationId xmlns:p14="http://schemas.microsoft.com/office/powerpoint/2010/main" val="3169222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92BED2-E362-086A-6E0E-4C96FDF6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92024"/>
            <a:ext cx="6619114" cy="804672"/>
          </a:xfrm>
        </p:spPr>
        <p:txBody>
          <a:bodyPr/>
          <a:lstStyle/>
          <a:p>
            <a:r>
              <a:rPr lang="en" sz="2800" dirty="0"/>
              <a:t>Syncronous, Lightweight PR Review</a:t>
            </a:r>
            <a:endParaRPr lang="en-US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144734-EE89-CBB3-2139-1D69C5FA3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Team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Needs supporting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Train reviewers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" name="Picture 2" descr="Team collaborating with remote coworkers on a project">
            <a:extLst>
              <a:ext uri="{FF2B5EF4-FFF2-40B4-BE49-F238E27FC236}">
                <a16:creationId xmlns:a16="http://schemas.microsoft.com/office/drawing/2014/main" id="{1F6F0F9A-7CB9-0F1D-5D49-D1642984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619" y="1096852"/>
            <a:ext cx="5629381" cy="294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1D1215-B675-49E0-69C1-4CAE5AC55174}"/>
              </a:ext>
            </a:extLst>
          </p:cNvPr>
          <p:cNvSpPr txBox="1"/>
          <p:nvPr/>
        </p:nvSpPr>
        <p:spPr>
          <a:xfrm>
            <a:off x="3888646" y="4075287"/>
            <a:ext cx="488132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https://altaworld.tech/duck-creek-technologies-and-copart-to-sign-a-collaboration-for-providing-better-service-together/</a:t>
            </a:r>
          </a:p>
        </p:txBody>
      </p:sp>
    </p:spTree>
    <p:extLst>
      <p:ext uri="{BB962C8B-B14F-4D97-AF65-F5344CB8AC3E}">
        <p14:creationId xmlns:p14="http://schemas.microsoft.com/office/powerpoint/2010/main" val="740468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-US" sz="2800" dirty="0"/>
              <a:t>Tasks/Ticket Best Practices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9C0BB48-38B9-25CA-C9C8-21ADB215B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616" y="1251822"/>
            <a:ext cx="4123944" cy="325221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Clear acceptance criteria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Vertical slices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Single source of truth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199CE64-2FC8-0838-6CCE-6A3497B444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6789" y="176213"/>
            <a:ext cx="4862285" cy="5118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AB287-9604-AF76-8BF6-EC701618A7C8}"/>
              </a:ext>
            </a:extLst>
          </p:cNvPr>
          <p:cNvSpPr txBox="1"/>
          <p:nvPr/>
        </p:nvSpPr>
        <p:spPr>
          <a:xfrm>
            <a:off x="3926424" y="4668538"/>
            <a:ext cx="46926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https://www.vectorstock.com/royalty-free-vector/yellow-ticket-with-stars-vector-1269849</a:t>
            </a:r>
          </a:p>
        </p:txBody>
      </p:sp>
    </p:spTree>
    <p:extLst>
      <p:ext uri="{BB962C8B-B14F-4D97-AF65-F5344CB8AC3E}">
        <p14:creationId xmlns:p14="http://schemas.microsoft.com/office/powerpoint/2010/main" val="155032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92BED2-E362-086A-6E0E-4C96FDF6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92024"/>
            <a:ext cx="4888161" cy="804672"/>
          </a:xfrm>
        </p:spPr>
        <p:txBody>
          <a:bodyPr/>
          <a:lstStyle/>
          <a:p>
            <a:r>
              <a:rPr lang="en-US" sz="2800" dirty="0"/>
              <a:t>Development Flow 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51CAB-1FF5-8852-0EBA-A17B98E4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28" y="729487"/>
            <a:ext cx="7766144" cy="407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46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DBF5-09BA-8C43-9EE1-B77A89441A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2117" y="192024"/>
            <a:ext cx="4284465" cy="4294632"/>
          </a:xfrm>
        </p:spPr>
        <p:txBody>
          <a:bodyPr/>
          <a:lstStyle/>
          <a:p>
            <a:pPr>
              <a:lnSpc>
                <a:spcPct val="100000"/>
              </a:lnSpc>
            </a:pPr>
            <a:br>
              <a:rPr lang="en-US" sz="3000" dirty="0">
                <a:solidFill>
                  <a:schemeClr val="accent2"/>
                </a:solidFill>
                <a:latin typeface="Arial"/>
                <a:cs typeface="Arial"/>
              </a:rPr>
            </a:br>
            <a:br>
              <a:rPr lang="en-US" sz="3000" dirty="0">
                <a:solidFill>
                  <a:schemeClr val="accent2"/>
                </a:solidFill>
                <a:latin typeface="Arial"/>
                <a:cs typeface="Arial"/>
              </a:rPr>
            </a:br>
            <a:br>
              <a:rPr lang="en-US" sz="3000" dirty="0">
                <a:solidFill>
                  <a:schemeClr val="accent2"/>
                </a:solidFill>
                <a:latin typeface="Arial"/>
                <a:cs typeface="Arial"/>
              </a:rPr>
            </a:br>
            <a:r>
              <a:rPr lang="en-US" sz="4800" dirty="0">
                <a:solidFill>
                  <a:schemeClr val="accent2"/>
                </a:solidFill>
                <a:latin typeface="Arial"/>
                <a:cs typeface="Arial"/>
              </a:rPr>
              <a:t>Don’t Merge Breaking Code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85BDCBE-60C7-004C-94B9-3EFBAB650E4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</p:spPr>
      </p:pic>
    </p:spTree>
    <p:extLst>
      <p:ext uri="{BB962C8B-B14F-4D97-AF65-F5344CB8AC3E}">
        <p14:creationId xmlns:p14="http://schemas.microsoft.com/office/powerpoint/2010/main" val="1921951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92BED2-E362-086A-6E0E-4C96FDF6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92024"/>
            <a:ext cx="4888161" cy="804672"/>
          </a:xfrm>
        </p:spPr>
        <p:txBody>
          <a:bodyPr/>
          <a:lstStyle/>
          <a:p>
            <a:r>
              <a:rPr lang="en-US" sz="2800" dirty="0"/>
              <a:t>Trunk + CICD + </a:t>
            </a:r>
            <a:r>
              <a:rPr lang="en-US" sz="2800" dirty="0" err="1"/>
              <a:t>IaC</a:t>
            </a:r>
            <a:endParaRPr lang="en-US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144734-EE89-CBB3-2139-1D69C5FA3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It all works together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AD87BE-692D-303B-8B04-2D46C034BFA5}"/>
              </a:ext>
            </a:extLst>
          </p:cNvPr>
          <p:cNvGrpSpPr/>
          <p:nvPr/>
        </p:nvGrpSpPr>
        <p:grpSpPr>
          <a:xfrm>
            <a:off x="4509078" y="2439346"/>
            <a:ext cx="4414819" cy="2301466"/>
            <a:chOff x="4702629" y="2571750"/>
            <a:chExt cx="4064000" cy="21930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2EB9D0-BE29-9120-CC16-E838AF9640CC}"/>
                </a:ext>
              </a:extLst>
            </p:cNvPr>
            <p:cNvSpPr/>
            <p:nvPr/>
          </p:nvSpPr>
          <p:spPr>
            <a:xfrm>
              <a:off x="4702629" y="2571750"/>
              <a:ext cx="4064000" cy="2193033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CI/CD – Continuous Integration, Continuous Delivery, and Continuous  Deployment">
              <a:extLst>
                <a:ext uri="{FF2B5EF4-FFF2-40B4-BE49-F238E27FC236}">
                  <a16:creationId xmlns:a16="http://schemas.microsoft.com/office/drawing/2014/main" id="{382DD3B0-8308-1432-C1EE-2571D99BAC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6" t="19622" r="5899" b="19532"/>
            <a:stretch/>
          </p:blipFill>
          <p:spPr bwMode="auto">
            <a:xfrm>
              <a:off x="4811762" y="2638058"/>
              <a:ext cx="3838207" cy="2047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491042A-0426-630F-84AF-891BB8817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1" y="2371762"/>
            <a:ext cx="4220794" cy="2369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5F560E-3D88-C389-2C2A-BB1988F94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832" y="246313"/>
            <a:ext cx="4386065" cy="21930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2046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67617-4FA3-2177-C081-1DD49B314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F8D1B-2A8B-CE87-9777-3160982A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"/>
            <a:ext cx="9144000" cy="5141415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E001BFA-0F6A-8F2F-FAC7-74983AF0AB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4095749"/>
            <a:ext cx="9144000" cy="1045665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chemeClr val="accent2"/>
                </a:solidFill>
              </a:rPr>
              <a:t>Then everything changed when </a:t>
            </a:r>
          </a:p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chemeClr val="accent2"/>
                </a:solidFill>
              </a:rPr>
              <a:t>DevOps was implemented</a:t>
            </a:r>
          </a:p>
        </p:txBody>
      </p:sp>
    </p:spTree>
    <p:extLst>
      <p:ext uri="{BB962C8B-B14F-4D97-AF65-F5344CB8AC3E}">
        <p14:creationId xmlns:p14="http://schemas.microsoft.com/office/powerpoint/2010/main" val="37893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068120-8359-274F-89AF-FF87AE79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Where Do I Learn More?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9F313B-9701-3F8B-ABF3-45EBACC6E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432331-D139-F3F9-6134-5A50B873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9" y="820071"/>
            <a:ext cx="259319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1DC4290-5682-8EF7-1F19-EF1FB8B5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296" y="820072"/>
            <a:ext cx="259079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95D96-FF8A-56AE-4DC5-4D1A1996E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105" y="820071"/>
            <a:ext cx="3004881" cy="388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93B8B-F8AD-6977-1008-EBD91EE09BD6}"/>
              </a:ext>
            </a:extLst>
          </p:cNvPr>
          <p:cNvSpPr txBox="1"/>
          <p:nvPr/>
        </p:nvSpPr>
        <p:spPr>
          <a:xfrm>
            <a:off x="6326981" y="206396"/>
            <a:ext cx="2359819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https://dora.dev</a:t>
            </a:r>
          </a:p>
        </p:txBody>
      </p:sp>
    </p:spTree>
    <p:extLst>
      <p:ext uri="{BB962C8B-B14F-4D97-AF65-F5344CB8AC3E}">
        <p14:creationId xmlns:p14="http://schemas.microsoft.com/office/powerpoint/2010/main" val="192768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" sz="2800" dirty="0"/>
              <a:t>Why Does this Presentation Exist?</a:t>
            </a:r>
            <a:endParaRPr lang="en-US" sz="280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9C0BB48-38B9-25CA-C9C8-21ADB215B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616" y="1251822"/>
            <a:ext cx="4123944" cy="325221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Devops is not prescriptive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There are better and worse options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Success results in:</a:t>
            </a:r>
          </a:p>
          <a:p>
            <a:pPr marL="720731" lvl="3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/>
              <a:t>Speed</a:t>
            </a:r>
          </a:p>
          <a:p>
            <a:pPr marL="720731" lvl="3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/>
              <a:t>Rapid Delivery</a:t>
            </a:r>
          </a:p>
          <a:p>
            <a:pPr marL="720731" lvl="3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/>
              <a:t>Reliability</a:t>
            </a:r>
          </a:p>
          <a:p>
            <a:pPr marL="720731" lvl="3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/>
              <a:t>Scale</a:t>
            </a:r>
          </a:p>
          <a:p>
            <a:pPr marL="720731" lvl="3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800" dirty="0"/>
              <a:t>Profit</a:t>
            </a:r>
          </a:p>
        </p:txBody>
      </p:sp>
      <p:pic>
        <p:nvPicPr>
          <p:cNvPr id="12" name="Picture 2" descr="Cliparts about questions clipart clipart kid 4 - Clipartix">
            <a:extLst>
              <a:ext uri="{FF2B5EF4-FFF2-40B4-BE49-F238E27FC236}">
                <a16:creationId xmlns:a16="http://schemas.microsoft.com/office/drawing/2014/main" id="{A021D0D1-F41C-8AF0-28D1-034AA57D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42" y="706087"/>
            <a:ext cx="3731326" cy="37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6C7A0-7649-91B0-7623-543DAB627FA8}"/>
              </a:ext>
            </a:extLst>
          </p:cNvPr>
          <p:cNvSpPr txBox="1"/>
          <p:nvPr/>
        </p:nvSpPr>
        <p:spPr>
          <a:xfrm>
            <a:off x="4741070" y="4745443"/>
            <a:ext cx="4691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https://www.pinterest.com/pin/303218987383222840/</a:t>
            </a:r>
          </a:p>
        </p:txBody>
      </p:sp>
    </p:spTree>
    <p:extLst>
      <p:ext uri="{BB962C8B-B14F-4D97-AF65-F5344CB8AC3E}">
        <p14:creationId xmlns:p14="http://schemas.microsoft.com/office/powerpoint/2010/main" val="2274440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elebrating the power of these two words: Thank you - The San Diego  Union-Tribune">
            <a:extLst>
              <a:ext uri="{FF2B5EF4-FFF2-40B4-BE49-F238E27FC236}">
                <a16:creationId xmlns:a16="http://schemas.microsoft.com/office/drawing/2014/main" id="{DC9F3EE5-41EF-8B87-9A2D-3BDCE4652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" b="11591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9F313B-9701-3F8B-ABF3-45EBACC6E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3D75D-B945-CC2D-4DA5-6B23B54E50FD}"/>
              </a:ext>
            </a:extLst>
          </p:cNvPr>
          <p:cNvSpPr txBox="1"/>
          <p:nvPr/>
        </p:nvSpPr>
        <p:spPr>
          <a:xfrm>
            <a:off x="4572000" y="4912668"/>
            <a:ext cx="46926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https://mcc.gse.harvard.edu/whats-new/gratitude-is-more-than-just-saying-thank-you</a:t>
            </a:r>
          </a:p>
        </p:txBody>
      </p:sp>
    </p:spTree>
    <p:extLst>
      <p:ext uri="{BB962C8B-B14F-4D97-AF65-F5344CB8AC3E}">
        <p14:creationId xmlns:p14="http://schemas.microsoft.com/office/powerpoint/2010/main" val="2279117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068120-8359-274F-89AF-FF87AE79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Questions?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9F313B-9701-3F8B-ABF3-45EBACC6E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EEC4BAC-48F1-8D58-D454-162892E0165C}"/>
              </a:ext>
            </a:extLst>
          </p:cNvPr>
          <p:cNvSpPr txBox="1">
            <a:spLocks/>
          </p:cNvSpPr>
          <p:nvPr/>
        </p:nvSpPr>
        <p:spPr>
          <a:xfrm>
            <a:off x="226180" y="1251821"/>
            <a:ext cx="8546345" cy="382500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Tx/>
              <a:buFont typeface="IBM Plex Sans" charset="-120"/>
              <a:buChar char="»"/>
              <a:tabLst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914400"/>
            <a:r>
              <a:rPr lang="en-US" sz="2400" b="1" kern="0" dirty="0"/>
              <a:t>IaC: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400" kern="0" dirty="0"/>
              <a:t>Manage infrastructure with a replicable, iterable system</a:t>
            </a:r>
          </a:p>
          <a:p>
            <a:pPr defTabSz="914400"/>
            <a:r>
              <a:rPr lang="en-US" sz="2400" b="1" kern="0" dirty="0"/>
              <a:t>CICD: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400" kern="0" dirty="0"/>
              <a:t>Iterate frequently in small chunks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400" kern="0" dirty="0"/>
              <a:t>Test in the real environment</a:t>
            </a:r>
          </a:p>
          <a:p>
            <a:pPr defTabSz="914400"/>
            <a:r>
              <a:rPr lang="en-US" sz="2400" b="1" kern="0" dirty="0"/>
              <a:t>Trunk Based Development: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400" kern="0" dirty="0"/>
              <a:t>Apply the same lessons to development work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60072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92BED2-E362-086A-6E0E-4C96FDF6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92024"/>
            <a:ext cx="7790688" cy="804672"/>
          </a:xfrm>
        </p:spPr>
        <p:txBody>
          <a:bodyPr/>
          <a:lstStyle/>
          <a:p>
            <a:r>
              <a:rPr lang="en-US" sz="2800" dirty="0"/>
              <a:t>DevOps Research and Assessment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D5F5B-49EE-0B87-E12C-59B1054FD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679608"/>
            <a:ext cx="7622540" cy="42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8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67617-4FA3-2177-C081-1DD49B314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3C55C-D64A-DD43-597C-392AFBD29E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2826" y="280924"/>
            <a:ext cx="3738331" cy="4294632"/>
          </a:xfrm>
        </p:spPr>
        <p:txBody>
          <a:bodyPr anchor="ctr"/>
          <a:lstStyle/>
          <a:p>
            <a:r>
              <a:rPr lang="en-US" sz="4800" dirty="0"/>
              <a:t>IaC: Infrastructure as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88AB08-096F-9569-B760-FEF2A7C3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32" y="254135"/>
            <a:ext cx="4469942" cy="4469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EB86E5-E962-CE16-35B2-44E31373D7AF}"/>
              </a:ext>
            </a:extLst>
          </p:cNvPr>
          <p:cNvSpPr txBox="1"/>
          <p:nvPr/>
        </p:nvSpPr>
        <p:spPr>
          <a:xfrm>
            <a:off x="6188390" y="4724077"/>
            <a:ext cx="955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IBM Plex Sans" charset="0"/>
                <a:ea typeface="IBM Plex Sans" charset="0"/>
                <a:cs typeface="IBM Plex Sans" charset="0"/>
              </a:rPr>
              <a:t>ChatGPT 4</a:t>
            </a:r>
          </a:p>
        </p:txBody>
      </p:sp>
    </p:spTree>
    <p:extLst>
      <p:ext uri="{BB962C8B-B14F-4D97-AF65-F5344CB8AC3E}">
        <p14:creationId xmlns:p14="http://schemas.microsoft.com/office/powerpoint/2010/main" val="57500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B2E9-418C-44F3-4210-FA39D7ECD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F657E19B-2266-1A5B-5417-FDF1B2C5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33" y="192024"/>
            <a:ext cx="7089112" cy="800100"/>
          </a:xfrm>
        </p:spPr>
        <p:txBody>
          <a:bodyPr/>
          <a:lstStyle/>
          <a:p>
            <a:r>
              <a:rPr lang="en-US" sz="2800" dirty="0" err="1"/>
              <a:t>IaC</a:t>
            </a:r>
            <a:r>
              <a:rPr lang="en-US" sz="2800" dirty="0"/>
              <a:t>: Infrastructure as Code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9C0BB48-38B9-25CA-C9C8-21ADB215B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616" y="1251822"/>
            <a:ext cx="4123944" cy="325221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Manage resources programmatically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Usually best practice</a:t>
            </a:r>
          </a:p>
        </p:txBody>
      </p:sp>
      <p:pic>
        <p:nvPicPr>
          <p:cNvPr id="3" name="Picture 2" descr="Learn ARM Templates | Mikhail Shilkov">
            <a:extLst>
              <a:ext uri="{FF2B5EF4-FFF2-40B4-BE49-F238E27FC236}">
                <a16:creationId xmlns:a16="http://schemas.microsoft.com/office/drawing/2014/main" id="{67F00595-0E93-2844-2264-0C8D16093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51" y="3245541"/>
            <a:ext cx="3724194" cy="152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60D6264-ABCE-2887-FB62-CFF75BDF1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2" b="19776"/>
          <a:stretch/>
        </p:blipFill>
        <p:spPr bwMode="auto">
          <a:xfrm>
            <a:off x="4823062" y="3245541"/>
            <a:ext cx="3747196" cy="152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695A687-4CF2-4A62-9DDC-B62FB525F4C4}"/>
              </a:ext>
            </a:extLst>
          </p:cNvPr>
          <p:cNvGrpSpPr/>
          <p:nvPr/>
        </p:nvGrpSpPr>
        <p:grpSpPr>
          <a:xfrm>
            <a:off x="5602944" y="370204"/>
            <a:ext cx="2967314" cy="1527755"/>
            <a:chOff x="5544457" y="2996887"/>
            <a:chExt cx="2967314" cy="14836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5C077D-1FA0-C06F-2147-5EBE2017ACB6}"/>
                </a:ext>
              </a:extLst>
            </p:cNvPr>
            <p:cNvSpPr/>
            <p:nvPr/>
          </p:nvSpPr>
          <p:spPr>
            <a:xfrm>
              <a:off x="5544457" y="2996887"/>
              <a:ext cx="2967314" cy="14836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9FE3E4A4-8420-EB26-8A46-4048BEEF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4457" y="2996887"/>
              <a:ext cx="2967314" cy="1483657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17A64ABF-F05C-2D7C-A969-01165E941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29226" r="15238" b="31570"/>
          <a:stretch/>
        </p:blipFill>
        <p:spPr bwMode="auto">
          <a:xfrm>
            <a:off x="4992130" y="1998384"/>
            <a:ext cx="3578128" cy="11467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11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92BED2-E362-086A-6E0E-4C96FDF6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1" y="192024"/>
            <a:ext cx="4888161" cy="804672"/>
          </a:xfrm>
        </p:spPr>
        <p:txBody>
          <a:bodyPr/>
          <a:lstStyle/>
          <a:p>
            <a:r>
              <a:rPr lang="en-US" sz="2800" dirty="0"/>
              <a:t>IaC Benefits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144734-EE89-CBB3-2139-1D69C5FA33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Reduction of human error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Faster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Perfect repeatability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Roll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Easy to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Creates change record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1AFC-23C6-C35E-A06F-B35AEF00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AE54D-9B7E-6636-4F12-D658F110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85" y="1158946"/>
            <a:ext cx="5651215" cy="2825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94FC6-BDE5-0452-7283-9425DBCB59B0}"/>
              </a:ext>
            </a:extLst>
          </p:cNvPr>
          <p:cNvSpPr txBox="1"/>
          <p:nvPr/>
        </p:nvSpPr>
        <p:spPr>
          <a:xfrm>
            <a:off x="3957949" y="3984554"/>
            <a:ext cx="51860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https://learn.microsoft.com/en-us/devops/deliver/what-is-infrastructure-as-code</a:t>
            </a:r>
          </a:p>
        </p:txBody>
      </p:sp>
    </p:spTree>
    <p:extLst>
      <p:ext uri="{BB962C8B-B14F-4D97-AF65-F5344CB8AC3E}">
        <p14:creationId xmlns:p14="http://schemas.microsoft.com/office/powerpoint/2010/main" val="3413819265"/>
      </p:ext>
    </p:extLst>
  </p:cSld>
  <p:clrMapOvr>
    <a:masterClrMapping/>
  </p:clrMapOvr>
</p:sld>
</file>

<file path=ppt/theme/theme1.xml><?xml version="1.0" encoding="utf-8"?>
<a:theme xmlns:a="http://schemas.openxmlformats.org/drawingml/2006/main" name="IBM Consulting 2021 Master template ">
  <a:themeElements>
    <a:clrScheme name="Custom 2 13">
      <a:dk1>
        <a:srgbClr val="565151"/>
      </a:dk1>
      <a:lt1>
        <a:srgbClr val="FFFFFF"/>
      </a:lt1>
      <a:dk2>
        <a:srgbClr val="061727"/>
      </a:dk2>
      <a:lt2>
        <a:srgbClr val="FFFFFF"/>
      </a:lt2>
      <a:accent1>
        <a:srgbClr val="004144"/>
      </a:accent1>
      <a:accent2>
        <a:srgbClr val="FDDC69"/>
      </a:accent2>
      <a:accent3>
        <a:srgbClr val="740937"/>
      </a:accent3>
      <a:accent4>
        <a:srgbClr val="BAE6FF"/>
      </a:accent4>
      <a:accent5>
        <a:srgbClr val="FF8389"/>
      </a:accent5>
      <a:accent6>
        <a:srgbClr val="2A0A18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Neudesic_IBM_Consulting_Master_Presentation_2022_V02_Plex" id="{86A7B606-9042-B64D-B670-A6F628780096}" vid="{92575DBF-3079-8E4B-B097-D429512D4438}"/>
    </a:ext>
  </a:extLst>
</a:theme>
</file>

<file path=ppt/theme/theme2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81EB220F18E14B9A2C790C1B3A21D8" ma:contentTypeVersion="15" ma:contentTypeDescription="Create a new document." ma:contentTypeScope="" ma:versionID="85cc1162dfec796f0f59d46e80f33627">
  <xsd:schema xmlns:xsd="http://www.w3.org/2001/XMLSchema" xmlns:xs="http://www.w3.org/2001/XMLSchema" xmlns:p="http://schemas.microsoft.com/office/2006/metadata/properties" xmlns:ns2="c3aeb8ae-5704-48c1-9296-d0ea43f8b678" xmlns:ns3="6a741ba0-c749-4188-9095-0145480e6c35" targetNamespace="http://schemas.microsoft.com/office/2006/metadata/properties" ma:root="true" ma:fieldsID="62894363cf27e1a4fe1f03e3eb9f5098" ns2:_="" ns3:_="">
    <xsd:import namespace="c3aeb8ae-5704-48c1-9296-d0ea43f8b678"/>
    <xsd:import namespace="6a741ba0-c749-4188-9095-0145480e6c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eb8ae-5704-48c1-9296-d0ea43f8b6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31ba6151-dcf8-4dc4-ad74-9292cc4902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41ba0-c749-4188-9095-0145480e6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540d74e9-1fa1-4c23-a6aa-fddcc6bdb9a8}" ma:internalName="TaxCatchAll" ma:showField="CatchAllData" ma:web="6a741ba0-c749-4188-9095-0145480e6c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aeb8ae-5704-48c1-9296-d0ea43f8b678">
      <Terms xmlns="http://schemas.microsoft.com/office/infopath/2007/PartnerControls"/>
    </lcf76f155ced4ddcb4097134ff3c332f>
    <TaxCatchAll xmlns="6a741ba0-c749-4188-9095-0145480e6c35" xsi:nil="true"/>
  </documentManagement>
</p:properties>
</file>

<file path=customXml/itemProps1.xml><?xml version="1.0" encoding="utf-8"?>
<ds:datastoreItem xmlns:ds="http://schemas.openxmlformats.org/officeDocument/2006/customXml" ds:itemID="{782D6B86-627B-41E8-8F9F-8B15B1811F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0D804D-3AB1-467E-B4A3-C1D04EE840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aeb8ae-5704-48c1-9296-d0ea43f8b678"/>
    <ds:schemaRef ds:uri="6a741ba0-c749-4188-9095-0145480e6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F107C0-BC5C-4B3F-AA1F-B724793BF156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6a741ba0-c749-4188-9095-0145480e6c35"/>
    <ds:schemaRef ds:uri="c3aeb8ae-5704-48c1-9296-d0ea43f8b67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5659</TotalTime>
  <Words>970</Words>
  <Application>Microsoft Office PowerPoint</Application>
  <PresentationFormat>On-screen Show (16:9)</PresentationFormat>
  <Paragraphs>229</Paragraphs>
  <Slides>51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IBM Plex Sans</vt:lpstr>
      <vt:lpstr>Wingdings</vt:lpstr>
      <vt:lpstr>IBM Consulting 2021 Master template </vt:lpstr>
      <vt:lpstr>   Doing DevOps Right:  Trunk-based Development, CICD, and IaC  By Drake Lundstrom</vt:lpstr>
      <vt:lpstr>Who am I?</vt:lpstr>
      <vt:lpstr>What is Operations?</vt:lpstr>
      <vt:lpstr>What is Devops?</vt:lpstr>
      <vt:lpstr>Why Does this Presentation Exist?</vt:lpstr>
      <vt:lpstr>DevOps Research and Assessment </vt:lpstr>
      <vt:lpstr>PowerPoint Presentation</vt:lpstr>
      <vt:lpstr>IaC: Infrastructure as Code</vt:lpstr>
      <vt:lpstr>IaC Benefits</vt:lpstr>
      <vt:lpstr>IaC: Infrastructure as Code</vt:lpstr>
      <vt:lpstr>IaC: Infrastructure as Code</vt:lpstr>
      <vt:lpstr>PowerPoint Presentation</vt:lpstr>
      <vt:lpstr>PowerPoint Presentation</vt:lpstr>
      <vt:lpstr>Automate Toil</vt:lpstr>
      <vt:lpstr>PowerPoint Presentation</vt:lpstr>
      <vt:lpstr>Version Control</vt:lpstr>
      <vt:lpstr>Continuous Integration,  Continuous Delivery/Deployment</vt:lpstr>
      <vt:lpstr>Continuous Integration,  Continuous Delivery/Deployment</vt:lpstr>
      <vt:lpstr>PowerPoint Presentation</vt:lpstr>
      <vt:lpstr>Gall’s Law:</vt:lpstr>
      <vt:lpstr>Continuous Delivery</vt:lpstr>
      <vt:lpstr>Pipeline</vt:lpstr>
      <vt:lpstr>PowerPoint Presentation</vt:lpstr>
      <vt:lpstr>PowerPoint Presentation</vt:lpstr>
      <vt:lpstr>PowerPoint Presentation</vt:lpstr>
      <vt:lpstr>PowerPoint Presentation</vt:lpstr>
      <vt:lpstr>Keys to Success</vt:lpstr>
      <vt:lpstr>PowerPoint Presentation</vt:lpstr>
      <vt:lpstr>PowerPoint Presentation</vt:lpstr>
      <vt:lpstr>Removing toil makes space for innovation</vt:lpstr>
      <vt:lpstr>PowerPoint Presentation</vt:lpstr>
      <vt:lpstr>PowerPoint Presentation</vt:lpstr>
      <vt:lpstr>Trunk Based Development:  What is It?</vt:lpstr>
      <vt:lpstr>PowerPoint Presentation</vt:lpstr>
      <vt:lpstr>PowerPoint Presentation</vt:lpstr>
      <vt:lpstr>Realistic Feature Branch:</vt:lpstr>
      <vt:lpstr>Trunk Based Development</vt:lpstr>
      <vt:lpstr>Trunk Based Development:  Remove Friction</vt:lpstr>
      <vt:lpstr>PowerPoint Presentation</vt:lpstr>
      <vt:lpstr>Lots of PRs:  What about Reliability?</vt:lpstr>
      <vt:lpstr>Complex Features with Dependencies</vt:lpstr>
      <vt:lpstr>So we just wait around with PRs?</vt:lpstr>
      <vt:lpstr>Syncronous, Lightweight PR Review</vt:lpstr>
      <vt:lpstr>Tasks/Ticket Best Practices</vt:lpstr>
      <vt:lpstr>Development Flow Diagram</vt:lpstr>
      <vt:lpstr>   Don’t Merge Breaking Code</vt:lpstr>
      <vt:lpstr>Trunk + CICD + IaC</vt:lpstr>
      <vt:lpstr>PowerPoint Presentation</vt:lpstr>
      <vt:lpstr>Where Do I Learn More?</vt:lpstr>
      <vt:lpstr>PowerPoint Presentation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IBM Consulting  Presentation Template — IBM Plex variant</dc:title>
  <dc:creator>Olivia Seay</dc:creator>
  <cp:lastModifiedBy>Drake Lundstrom</cp:lastModifiedBy>
  <cp:revision>63</cp:revision>
  <cp:lastPrinted>2019-04-25T15:14:05Z</cp:lastPrinted>
  <dcterms:created xsi:type="dcterms:W3CDTF">2022-02-19T12:07:02Z</dcterms:created>
  <dcterms:modified xsi:type="dcterms:W3CDTF">2024-05-03T04:06:49Z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0x010100F051AC073FF1A74E95C3315A868ED66F</vt:lpwstr>
  </property>
  <property fmtid="{D5CDD505-2E9C-101B-9397-08002B2CF9AE}" pid="3" name="MediaServiceImageTags">
    <vt:lpwstr/>
  </property>
</Properties>
</file>